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lice's Cake Shop" panose="020B0604020202020204" charset="-128"/>
      <p:regular r:id="rId14"/>
    </p:embeddedFont>
    <p:embeddedFont>
      <p:font typeface="Brittany" panose="020B0604020202020204" charset="0"/>
      <p:regular r:id="rId15"/>
    </p:embeddedFont>
    <p:embeddedFont>
      <p:font typeface="Open Sans" panose="020B0606030504020204" pitchFamily="34" charset="0"/>
      <p:regular r:id="rId16"/>
    </p:embeddedFont>
    <p:embeddedFont>
      <p:font typeface="The Seasons"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EBA3BDB3-C8F9-5CE0-1365-8BDD8B7C1281}"/>
              </a:ext>
            </a:extLst>
          </p:cNvPr>
          <p:cNvSpPr txBox="1"/>
          <p:nvPr userDrawn="1">
            <p:extLst>
              <p:ext uri="{1162E1C5-73C7-4A58-AE30-91384D911F3F}">
                <p184:classification xmlns:p184="http://schemas.microsoft.com/office/powerpoint/2018/4/main" val="ftr"/>
              </p:ext>
            </p:extLst>
          </p:nvPr>
        </p:nvSpPr>
        <p:spPr>
          <a:xfrm>
            <a:off x="8941562" y="10071100"/>
            <a:ext cx="433388" cy="152400"/>
          </a:xfrm>
          <a:prstGeom prst="rect">
            <a:avLst/>
          </a:prstGeom>
        </p:spPr>
        <p:txBody>
          <a:bodyPr horzOverflow="overflow" lIns="0" tIns="0" rIns="0" bIns="0">
            <a:spAutoFit/>
          </a:bodyPr>
          <a:lstStyle/>
          <a:p>
            <a:pPr algn="l"/>
            <a:r>
              <a:rPr lang="de-AT" sz="1000">
                <a:solidFill>
                  <a:srgbClr val="000000"/>
                </a:solidFill>
                <a:latin typeface="Calibri" panose="020F0502020204030204" pitchFamily="34" charset="0"/>
                <a:cs typeface="Calibri" panose="020F0502020204030204" pitchFamily="34" charset="0"/>
              </a:rPr>
              <a:t>Internal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3906"/>
            <a:ext cx="18288000" cy="7259627"/>
            <a:chOff x="0" y="0"/>
            <a:chExt cx="1444978" cy="573600"/>
          </a:xfrm>
        </p:grpSpPr>
        <p:sp>
          <p:nvSpPr>
            <p:cNvPr id="3" name="Freeform 3"/>
            <p:cNvSpPr/>
            <p:nvPr/>
          </p:nvSpPr>
          <p:spPr>
            <a:xfrm>
              <a:off x="0" y="0"/>
              <a:ext cx="1444978" cy="573600"/>
            </a:xfrm>
            <a:custGeom>
              <a:avLst/>
              <a:gdLst/>
              <a:ahLst/>
              <a:cxnLst/>
              <a:rect l="l" t="t" r="r" b="b"/>
              <a:pathLst>
                <a:path w="1444978" h="573600">
                  <a:moveTo>
                    <a:pt x="0" y="0"/>
                  </a:moveTo>
                  <a:lnTo>
                    <a:pt x="1444978" y="0"/>
                  </a:lnTo>
                  <a:lnTo>
                    <a:pt x="1444978" y="573600"/>
                  </a:lnTo>
                  <a:lnTo>
                    <a:pt x="0" y="573600"/>
                  </a:lnTo>
                  <a:close/>
                </a:path>
              </a:pathLst>
            </a:custGeom>
            <a:blipFill>
              <a:blip r:embed="rId2"/>
              <a:stretch>
                <a:fillRect t="-33818" b="-33818"/>
              </a:stretch>
            </a:blipFill>
          </p:spPr>
          <p:txBody>
            <a:bodyPr/>
            <a:lstStyle/>
            <a:p>
              <a:endParaRPr lang="de-AT"/>
            </a:p>
          </p:txBody>
        </p:sp>
      </p:grpSp>
      <p:sp>
        <p:nvSpPr>
          <p:cNvPr id="4" name="Freeform 4"/>
          <p:cNvSpPr/>
          <p:nvPr/>
        </p:nvSpPr>
        <p:spPr>
          <a:xfrm flipH="1">
            <a:off x="-3713143" y="5204758"/>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5" name="Freeform 5"/>
          <p:cNvSpPr/>
          <p:nvPr/>
        </p:nvSpPr>
        <p:spPr>
          <a:xfrm rot="-142094" flipV="1">
            <a:off x="10149876" y="9362227"/>
            <a:ext cx="10246049" cy="3092444"/>
          </a:xfrm>
          <a:custGeom>
            <a:avLst/>
            <a:gdLst/>
            <a:ahLst/>
            <a:cxnLst/>
            <a:rect l="l" t="t" r="r" b="b"/>
            <a:pathLst>
              <a:path w="10246049" h="3092444">
                <a:moveTo>
                  <a:pt x="0" y="3092444"/>
                </a:moveTo>
                <a:lnTo>
                  <a:pt x="10246048" y="3092444"/>
                </a:lnTo>
                <a:lnTo>
                  <a:pt x="10246048" y="0"/>
                </a:lnTo>
                <a:lnTo>
                  <a:pt x="0" y="0"/>
                </a:lnTo>
                <a:lnTo>
                  <a:pt x="0" y="309244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grpSp>
        <p:nvGrpSpPr>
          <p:cNvPr id="6" name="Group 6"/>
          <p:cNvGrpSpPr>
            <a:grpSpLocks noChangeAspect="1"/>
          </p:cNvGrpSpPr>
          <p:nvPr/>
        </p:nvGrpSpPr>
        <p:grpSpPr>
          <a:xfrm rot="-609682">
            <a:off x="11307447" y="4472605"/>
            <a:ext cx="2376725" cy="2761065"/>
            <a:chOff x="0" y="0"/>
            <a:chExt cx="5466080" cy="6350000"/>
          </a:xfrm>
        </p:grpSpPr>
        <p:sp>
          <p:nvSpPr>
            <p:cNvPr id="7" name="Freeform 7"/>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de-AT"/>
            </a:p>
          </p:txBody>
        </p:sp>
        <p:sp>
          <p:nvSpPr>
            <p:cNvPr id="8" name="Freeform 8"/>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22131" r="-22131"/>
              </a:stretch>
            </a:blipFill>
          </p:spPr>
          <p:txBody>
            <a:bodyPr/>
            <a:lstStyle/>
            <a:p>
              <a:endParaRPr lang="de-AT"/>
            </a:p>
          </p:txBody>
        </p:sp>
        <p:sp>
          <p:nvSpPr>
            <p:cNvPr id="9" name="Freeform 9"/>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de-AT"/>
            </a:p>
          </p:txBody>
        </p:sp>
        <p:sp>
          <p:nvSpPr>
            <p:cNvPr id="10" name="Freeform 10"/>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de-AT"/>
            </a:p>
          </p:txBody>
        </p:sp>
      </p:grpSp>
      <p:grpSp>
        <p:nvGrpSpPr>
          <p:cNvPr id="11" name="Group 11"/>
          <p:cNvGrpSpPr>
            <a:grpSpLocks noChangeAspect="1"/>
          </p:cNvGrpSpPr>
          <p:nvPr/>
        </p:nvGrpSpPr>
        <p:grpSpPr>
          <a:xfrm>
            <a:off x="13165996" y="4381809"/>
            <a:ext cx="2376725" cy="2761065"/>
            <a:chOff x="0" y="0"/>
            <a:chExt cx="5466080" cy="6350000"/>
          </a:xfrm>
        </p:grpSpPr>
        <p:sp>
          <p:nvSpPr>
            <p:cNvPr id="12" name="Freeform 12"/>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de-AT"/>
            </a:p>
          </p:txBody>
        </p:sp>
        <p:sp>
          <p:nvSpPr>
            <p:cNvPr id="13" name="Freeform 13"/>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14077" r="-14077"/>
              </a:stretch>
            </a:blipFill>
          </p:spPr>
          <p:txBody>
            <a:bodyPr/>
            <a:lstStyle/>
            <a:p>
              <a:endParaRPr lang="de-AT"/>
            </a:p>
          </p:txBody>
        </p:sp>
        <p:sp>
          <p:nvSpPr>
            <p:cNvPr id="14" name="Freeform 14"/>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de-AT"/>
            </a:p>
          </p:txBody>
        </p:sp>
        <p:sp>
          <p:nvSpPr>
            <p:cNvPr id="15" name="Freeform 15"/>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de-AT"/>
            </a:p>
          </p:txBody>
        </p:sp>
      </p:grpSp>
      <p:grpSp>
        <p:nvGrpSpPr>
          <p:cNvPr id="16" name="Group 16"/>
          <p:cNvGrpSpPr>
            <a:grpSpLocks noChangeAspect="1"/>
          </p:cNvGrpSpPr>
          <p:nvPr/>
        </p:nvGrpSpPr>
        <p:grpSpPr>
          <a:xfrm rot="494531">
            <a:off x="14792378" y="4381809"/>
            <a:ext cx="2376725" cy="2761065"/>
            <a:chOff x="0" y="0"/>
            <a:chExt cx="5466080" cy="6350000"/>
          </a:xfrm>
        </p:grpSpPr>
        <p:sp>
          <p:nvSpPr>
            <p:cNvPr id="17" name="Freeform 17"/>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de-AT"/>
            </a:p>
          </p:txBody>
        </p:sp>
        <p:sp>
          <p:nvSpPr>
            <p:cNvPr id="18" name="Freeform 18"/>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t="-2083" b="-2083"/>
              </a:stretch>
            </a:blipFill>
          </p:spPr>
          <p:txBody>
            <a:bodyPr/>
            <a:lstStyle/>
            <a:p>
              <a:endParaRPr lang="de-AT"/>
            </a:p>
          </p:txBody>
        </p:sp>
        <p:sp>
          <p:nvSpPr>
            <p:cNvPr id="19" name="Freeform 19"/>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de-AT"/>
            </a:p>
          </p:txBody>
        </p:sp>
        <p:sp>
          <p:nvSpPr>
            <p:cNvPr id="20" name="Freeform 20"/>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de-AT"/>
            </a:p>
          </p:txBody>
        </p:sp>
      </p:grpSp>
      <p:sp>
        <p:nvSpPr>
          <p:cNvPr id="21" name="TextBox 21"/>
          <p:cNvSpPr txBox="1"/>
          <p:nvPr/>
        </p:nvSpPr>
        <p:spPr>
          <a:xfrm rot="-190670">
            <a:off x="1372286" y="6015169"/>
            <a:ext cx="10868488" cy="1783390"/>
          </a:xfrm>
          <a:prstGeom prst="rect">
            <a:avLst/>
          </a:prstGeom>
        </p:spPr>
        <p:txBody>
          <a:bodyPr lIns="0" tIns="0" rIns="0" bIns="0" rtlCol="0" anchor="t">
            <a:spAutoFit/>
          </a:bodyPr>
          <a:lstStyle/>
          <a:p>
            <a:pPr algn="l">
              <a:lnSpc>
                <a:spcPts val="6933"/>
              </a:lnSpc>
            </a:pPr>
            <a:r>
              <a:rPr lang="en-US" sz="6480">
                <a:solidFill>
                  <a:srgbClr val="FFFFFF"/>
                </a:solidFill>
                <a:latin typeface="Brittany"/>
                <a:ea typeface="Brittany"/>
                <a:cs typeface="Brittany"/>
                <a:sym typeface="Brittany"/>
              </a:rPr>
              <a:t>Explore the Timeless Wonders of:</a:t>
            </a:r>
          </a:p>
          <a:p>
            <a:pPr algn="l">
              <a:lnSpc>
                <a:spcPts val="6933"/>
              </a:lnSpc>
            </a:pPr>
            <a:endParaRPr lang="en-US" sz="6480">
              <a:solidFill>
                <a:srgbClr val="FFFFFF"/>
              </a:solidFill>
              <a:latin typeface="Brittany"/>
              <a:ea typeface="Brittany"/>
              <a:cs typeface="Brittany"/>
              <a:sym typeface="Brittany"/>
            </a:endParaRPr>
          </a:p>
        </p:txBody>
      </p:sp>
      <p:sp>
        <p:nvSpPr>
          <p:cNvPr id="22" name="TextBox 22"/>
          <p:cNvSpPr txBox="1"/>
          <p:nvPr/>
        </p:nvSpPr>
        <p:spPr>
          <a:xfrm>
            <a:off x="1028700" y="6943553"/>
            <a:ext cx="13427010" cy="2354059"/>
          </a:xfrm>
          <a:prstGeom prst="rect">
            <a:avLst/>
          </a:prstGeom>
        </p:spPr>
        <p:txBody>
          <a:bodyPr lIns="0" tIns="0" rIns="0" bIns="0" rtlCol="0" anchor="t">
            <a:spAutoFit/>
          </a:bodyPr>
          <a:lstStyle/>
          <a:p>
            <a:pPr algn="l">
              <a:lnSpc>
                <a:spcPts val="17991"/>
              </a:lnSpc>
            </a:pPr>
            <a:r>
              <a:rPr lang="en-US" sz="16814">
                <a:solidFill>
                  <a:srgbClr val="FAB335"/>
                </a:solidFill>
                <a:latin typeface="The Seasons"/>
                <a:ea typeface="The Seasons"/>
                <a:cs typeface="The Seasons"/>
                <a:sym typeface="The Seasons"/>
              </a:rPr>
              <a:t>Egypt</a:t>
            </a:r>
          </a:p>
        </p:txBody>
      </p:sp>
      <p:sp>
        <p:nvSpPr>
          <p:cNvPr id="23" name="TextBox 23"/>
          <p:cNvSpPr txBox="1"/>
          <p:nvPr/>
        </p:nvSpPr>
        <p:spPr>
          <a:xfrm>
            <a:off x="14606742" y="8784483"/>
            <a:ext cx="3156713" cy="394192"/>
          </a:xfrm>
          <a:prstGeom prst="rect">
            <a:avLst/>
          </a:prstGeom>
        </p:spPr>
        <p:txBody>
          <a:bodyPr lIns="0" tIns="0" rIns="0" bIns="0" rtlCol="0" anchor="t">
            <a:spAutoFit/>
          </a:bodyPr>
          <a:lstStyle/>
          <a:p>
            <a:pPr marL="0" lvl="0" indent="0" algn="ctr">
              <a:lnSpc>
                <a:spcPts val="3349"/>
              </a:lnSpc>
              <a:spcBef>
                <a:spcPct val="0"/>
              </a:spcBef>
            </a:pPr>
            <a:r>
              <a:rPr lang="en-US" sz="2392">
                <a:solidFill>
                  <a:srgbClr val="FFFFFF"/>
                </a:solidFill>
                <a:latin typeface="Open Sans"/>
                <a:ea typeface="Open Sans"/>
                <a:cs typeface="Open Sans"/>
                <a:sym typeface="Open Sans"/>
              </a:rPr>
              <a:t>February 2025</a:t>
            </a:r>
          </a:p>
        </p:txBody>
      </p:sp>
      <p:sp>
        <p:nvSpPr>
          <p:cNvPr id="24" name="TextBox 24"/>
          <p:cNvSpPr txBox="1"/>
          <p:nvPr/>
        </p:nvSpPr>
        <p:spPr>
          <a:xfrm>
            <a:off x="1131572" y="9385146"/>
            <a:ext cx="9348991" cy="808115"/>
          </a:xfrm>
          <a:prstGeom prst="rect">
            <a:avLst/>
          </a:prstGeom>
        </p:spPr>
        <p:txBody>
          <a:bodyPr lIns="0" tIns="0" rIns="0" bIns="0" rtlCol="0" anchor="t">
            <a:spAutoFit/>
          </a:bodyPr>
          <a:lstStyle/>
          <a:p>
            <a:pPr algn="l">
              <a:lnSpc>
                <a:spcPts val="3233"/>
              </a:lnSpc>
            </a:pPr>
            <a:r>
              <a:rPr lang="en-US" sz="2309">
                <a:solidFill>
                  <a:srgbClr val="FFFFFF"/>
                </a:solidFill>
                <a:latin typeface="The Seasons"/>
                <a:ea typeface="The Seasons"/>
                <a:cs typeface="The Seasons"/>
                <a:sym typeface="The Seasons"/>
              </a:rPr>
              <a:t>PYRAMIDS AND PHARAOHS IN THE GREAT CIRCUIT</a:t>
            </a:r>
          </a:p>
          <a:p>
            <a:pPr marL="0" lvl="0" indent="0" algn="l">
              <a:lnSpc>
                <a:spcPts val="3233"/>
              </a:lnSpc>
              <a:spcBef>
                <a:spcPct val="0"/>
              </a:spcBef>
            </a:pPr>
            <a:endParaRPr lang="en-US" sz="2309">
              <a:solidFill>
                <a:srgbClr val="FFFFFF"/>
              </a:solidFill>
              <a:latin typeface="The Seasons"/>
              <a:ea typeface="The Seasons"/>
              <a:cs typeface="The Seasons"/>
              <a:sym typeface="The Seaso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09" b="-8758"/>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Freeform 5"/>
          <p:cNvSpPr/>
          <p:nvPr/>
        </p:nvSpPr>
        <p:spPr>
          <a:xfrm>
            <a:off x="8975601" y="498065"/>
            <a:ext cx="9312399" cy="9290871"/>
          </a:xfrm>
          <a:custGeom>
            <a:avLst/>
            <a:gdLst/>
            <a:ahLst/>
            <a:cxnLst/>
            <a:rect l="l" t="t" r="r" b="b"/>
            <a:pathLst>
              <a:path w="9312399" h="9290871">
                <a:moveTo>
                  <a:pt x="0" y="0"/>
                </a:moveTo>
                <a:lnTo>
                  <a:pt x="9312399" y="0"/>
                </a:lnTo>
                <a:lnTo>
                  <a:pt x="9312399" y="9290870"/>
                </a:lnTo>
                <a:lnTo>
                  <a:pt x="0" y="9290870"/>
                </a:lnTo>
                <a:lnTo>
                  <a:pt x="0" y="0"/>
                </a:lnTo>
                <a:close/>
              </a:path>
            </a:pathLst>
          </a:custGeom>
          <a:blipFill>
            <a:blip r:embed="rId7"/>
            <a:stretch>
              <a:fillRect l="-14107" t="-7832" r="-17291"/>
            </a:stretch>
          </a:blipFill>
        </p:spPr>
        <p:txBody>
          <a:bodyPr/>
          <a:lstStyle/>
          <a:p>
            <a:endParaRPr lang="de-AT"/>
          </a:p>
        </p:txBody>
      </p:sp>
      <p:sp>
        <p:nvSpPr>
          <p:cNvPr id="6" name="TextBox 6"/>
          <p:cNvSpPr txBox="1"/>
          <p:nvPr/>
        </p:nvSpPr>
        <p:spPr>
          <a:xfrm>
            <a:off x="730697" y="643232"/>
            <a:ext cx="5369037" cy="1593689"/>
          </a:xfrm>
          <a:prstGeom prst="rect">
            <a:avLst/>
          </a:prstGeom>
        </p:spPr>
        <p:txBody>
          <a:bodyPr lIns="0" tIns="0" rIns="0" bIns="0" rtlCol="0" anchor="t">
            <a:spAutoFit/>
          </a:bodyPr>
          <a:lstStyle/>
          <a:p>
            <a:pPr algn="l">
              <a:lnSpc>
                <a:spcPts val="6094"/>
              </a:lnSpc>
            </a:pPr>
            <a:r>
              <a:rPr lang="en-US" sz="6348">
                <a:solidFill>
                  <a:srgbClr val="FFFFFF"/>
                </a:solidFill>
                <a:latin typeface="The Seasons"/>
                <a:ea typeface="The Seasons"/>
                <a:cs typeface="The Seasons"/>
                <a:sym typeface="The Seasons"/>
              </a:rPr>
              <a:t>Inclusions</a:t>
            </a:r>
          </a:p>
          <a:p>
            <a:pPr marL="0" lvl="0" indent="0" algn="l">
              <a:lnSpc>
                <a:spcPts val="6094"/>
              </a:lnSpc>
            </a:pPr>
            <a:endParaRPr lang="en-US" sz="6348">
              <a:solidFill>
                <a:srgbClr val="FFFFFF"/>
              </a:solidFill>
              <a:latin typeface="The Seasons"/>
              <a:ea typeface="The Seasons"/>
              <a:cs typeface="The Seasons"/>
              <a:sym typeface="The Seasons"/>
            </a:endParaRPr>
          </a:p>
        </p:txBody>
      </p:sp>
      <p:sp>
        <p:nvSpPr>
          <p:cNvPr id="7" name="TextBox 7"/>
          <p:cNvSpPr txBox="1"/>
          <p:nvPr/>
        </p:nvSpPr>
        <p:spPr>
          <a:xfrm>
            <a:off x="10167361" y="3241030"/>
            <a:ext cx="7601873" cy="4090076"/>
          </a:xfrm>
          <a:prstGeom prst="rect">
            <a:avLst/>
          </a:prstGeom>
        </p:spPr>
        <p:txBody>
          <a:bodyPr lIns="0" tIns="0" rIns="0" bIns="0" rtlCol="0" anchor="t">
            <a:spAutoFit/>
          </a:bodyPr>
          <a:lstStyle/>
          <a:p>
            <a:pPr marL="706725" lvl="1" indent="-353362" algn="l">
              <a:lnSpc>
                <a:spcPts val="4582"/>
              </a:lnSpc>
              <a:buFont typeface="Arial"/>
              <a:buChar char="•"/>
            </a:pPr>
            <a:r>
              <a:rPr lang="en-US" sz="3273">
                <a:solidFill>
                  <a:srgbClr val="3D3D3D"/>
                </a:solidFill>
                <a:latin typeface="Alice's Cake Shop"/>
                <a:ea typeface="Alice's Cake Shop"/>
                <a:cs typeface="Alice's Cake Shop"/>
                <a:sym typeface="Alice's Cake Shop"/>
              </a:rPr>
              <a:t>Accommodation in Hurghada, Luxor, and Cairo.</a:t>
            </a:r>
          </a:p>
          <a:p>
            <a:pPr marL="706725" lvl="1" indent="-353362" algn="l">
              <a:lnSpc>
                <a:spcPts val="4582"/>
              </a:lnSpc>
              <a:buFont typeface="Arial"/>
              <a:buChar char="•"/>
            </a:pPr>
            <a:r>
              <a:rPr lang="en-US" sz="3273">
                <a:solidFill>
                  <a:srgbClr val="3D3D3D"/>
                </a:solidFill>
                <a:latin typeface="Alice's Cake Shop"/>
                <a:ea typeface="Alice's Cake Shop"/>
                <a:cs typeface="Alice's Cake Shop"/>
                <a:sym typeface="Alice's Cake Shop"/>
              </a:rPr>
              <a:t>Guided tours with an Egyptologist.</a:t>
            </a:r>
          </a:p>
          <a:p>
            <a:pPr marL="706725" lvl="1" indent="-353362" algn="l">
              <a:lnSpc>
                <a:spcPts val="4582"/>
              </a:lnSpc>
              <a:buFont typeface="Arial"/>
              <a:buChar char="•"/>
            </a:pPr>
            <a:r>
              <a:rPr lang="en-US" sz="3273">
                <a:solidFill>
                  <a:srgbClr val="3D3D3D"/>
                </a:solidFill>
                <a:latin typeface="Alice's Cake Shop"/>
                <a:ea typeface="Alice's Cake Shop"/>
                <a:cs typeface="Alice's Cake Shop"/>
                <a:sym typeface="Alice's Cake Shop"/>
              </a:rPr>
              <a:t>Entry fees to all mentioned monuments.</a:t>
            </a:r>
          </a:p>
          <a:p>
            <a:pPr marL="706725" lvl="1" indent="-353362" algn="l">
              <a:lnSpc>
                <a:spcPts val="4582"/>
              </a:lnSpc>
              <a:buFont typeface="Arial"/>
              <a:buChar char="•"/>
            </a:pPr>
            <a:r>
              <a:rPr lang="en-US" sz="3273">
                <a:solidFill>
                  <a:srgbClr val="3D3D3D"/>
                </a:solidFill>
                <a:latin typeface="Alice's Cake Shop"/>
                <a:ea typeface="Alice's Cake Shop"/>
                <a:cs typeface="Alice's Cake Shop"/>
                <a:sym typeface="Alice's Cake Shop"/>
              </a:rPr>
              <a:t>Meals as specified (lunch included; drinks extra).</a:t>
            </a:r>
          </a:p>
          <a:p>
            <a:pPr marL="706725" lvl="1" indent="-353362" algn="l">
              <a:lnSpc>
                <a:spcPts val="4582"/>
              </a:lnSpc>
              <a:buFont typeface="Arial"/>
              <a:buChar char="•"/>
            </a:pPr>
            <a:r>
              <a:rPr lang="en-US" sz="3273">
                <a:solidFill>
                  <a:srgbClr val="3D3D3D"/>
                </a:solidFill>
                <a:latin typeface="Alice's Cake Shop"/>
                <a:ea typeface="Alice's Cake Shop"/>
                <a:cs typeface="Alice's Cake Shop"/>
                <a:sym typeface="Alice's Cake Shop"/>
              </a:rPr>
              <a:t>Domestic flights within Egypt.</a:t>
            </a:r>
          </a:p>
          <a:p>
            <a:pPr algn="l">
              <a:lnSpc>
                <a:spcPts val="4582"/>
              </a:lnSpc>
            </a:pPr>
            <a:endParaRPr lang="en-US" sz="3273">
              <a:solidFill>
                <a:srgbClr val="3D3D3D"/>
              </a:solidFill>
              <a:latin typeface="Alice's Cake Shop"/>
              <a:ea typeface="Alice's Cake Shop"/>
              <a:cs typeface="Alice's Cake Shop"/>
              <a:sym typeface="Alice's Cake Shop"/>
            </a:endParaRPr>
          </a:p>
          <a:p>
            <a:pPr algn="l">
              <a:lnSpc>
                <a:spcPts val="4442"/>
              </a:lnSpc>
            </a:pPr>
            <a:endParaRPr lang="en-US" sz="3273">
              <a:solidFill>
                <a:srgbClr val="3D3D3D"/>
              </a:solidFill>
              <a:latin typeface="Alice's Cake Shop"/>
              <a:ea typeface="Alice's Cake Shop"/>
              <a:cs typeface="Alice's Cake Shop"/>
              <a:sym typeface="Alice's Cake Sho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a:off x="8975601" y="498065"/>
            <a:ext cx="9312399" cy="9290871"/>
          </a:xfrm>
          <a:custGeom>
            <a:avLst/>
            <a:gdLst/>
            <a:ahLst/>
            <a:cxnLst/>
            <a:rect l="l" t="t" r="r" b="b"/>
            <a:pathLst>
              <a:path w="9312399" h="9290871">
                <a:moveTo>
                  <a:pt x="0" y="0"/>
                </a:moveTo>
                <a:lnTo>
                  <a:pt x="9312399" y="0"/>
                </a:lnTo>
                <a:lnTo>
                  <a:pt x="9312399" y="9290870"/>
                </a:lnTo>
                <a:lnTo>
                  <a:pt x="0" y="9290870"/>
                </a:lnTo>
                <a:lnTo>
                  <a:pt x="0" y="0"/>
                </a:lnTo>
                <a:close/>
              </a:path>
            </a:pathLst>
          </a:custGeom>
          <a:blipFill>
            <a:blip r:embed="rId5"/>
            <a:stretch>
              <a:fillRect l="-14107" t="-7832" r="-17291"/>
            </a:stretch>
          </a:blipFill>
        </p:spPr>
        <p:txBody>
          <a:bodyPr/>
          <a:lstStyle/>
          <a:p>
            <a:endParaRPr lang="de-AT"/>
          </a:p>
        </p:txBody>
      </p:sp>
      <p:sp>
        <p:nvSpPr>
          <p:cNvPr id="5" name="TextBox 5"/>
          <p:cNvSpPr txBox="1"/>
          <p:nvPr/>
        </p:nvSpPr>
        <p:spPr>
          <a:xfrm>
            <a:off x="730697" y="643232"/>
            <a:ext cx="5369037" cy="822164"/>
          </a:xfrm>
          <a:prstGeom prst="rect">
            <a:avLst/>
          </a:prstGeom>
        </p:spPr>
        <p:txBody>
          <a:bodyPr lIns="0" tIns="0" rIns="0" bIns="0" rtlCol="0" anchor="t">
            <a:spAutoFit/>
          </a:bodyPr>
          <a:lstStyle/>
          <a:p>
            <a:pPr marL="0" lvl="0" indent="0" algn="l">
              <a:lnSpc>
                <a:spcPts val="6094"/>
              </a:lnSpc>
            </a:pPr>
            <a:r>
              <a:rPr lang="en-US" sz="6348">
                <a:solidFill>
                  <a:srgbClr val="FFFFFF"/>
                </a:solidFill>
                <a:latin typeface="The Seasons"/>
                <a:ea typeface="The Seasons"/>
                <a:cs typeface="The Seasons"/>
                <a:sym typeface="The Seasons"/>
              </a:rPr>
              <a:t>Exclusions</a:t>
            </a:r>
          </a:p>
        </p:txBody>
      </p:sp>
      <p:sp>
        <p:nvSpPr>
          <p:cNvPr id="6" name="TextBox 6"/>
          <p:cNvSpPr txBox="1"/>
          <p:nvPr/>
        </p:nvSpPr>
        <p:spPr>
          <a:xfrm>
            <a:off x="9950045" y="2154447"/>
            <a:ext cx="4505109" cy="2347001"/>
          </a:xfrm>
          <a:prstGeom prst="rect">
            <a:avLst/>
          </a:prstGeom>
        </p:spPr>
        <p:txBody>
          <a:bodyPr lIns="0" tIns="0" rIns="0" bIns="0" rtlCol="0" anchor="t">
            <a:spAutoFit/>
          </a:bodyPr>
          <a:lstStyle/>
          <a:p>
            <a:pPr marL="706725" lvl="1" indent="-353362" algn="l">
              <a:lnSpc>
                <a:spcPts val="4582"/>
              </a:lnSpc>
              <a:buFont typeface="Arial"/>
              <a:buChar char="•"/>
            </a:pPr>
            <a:r>
              <a:rPr lang="en-US" sz="3273">
                <a:solidFill>
                  <a:srgbClr val="3D3D3D"/>
                </a:solidFill>
                <a:latin typeface="Alice's Cake Shop"/>
                <a:ea typeface="Alice's Cake Shop"/>
                <a:cs typeface="Alice's Cake Shop"/>
                <a:sym typeface="Alice's Cake Shop"/>
              </a:rPr>
              <a:t>Drinks during meals.</a:t>
            </a:r>
          </a:p>
          <a:p>
            <a:pPr marL="706725" lvl="1" indent="-353362" algn="l">
              <a:lnSpc>
                <a:spcPts val="4582"/>
              </a:lnSpc>
              <a:buFont typeface="Arial"/>
              <a:buChar char="•"/>
            </a:pPr>
            <a:r>
              <a:rPr lang="en-US" sz="3273">
                <a:solidFill>
                  <a:srgbClr val="3D3D3D"/>
                </a:solidFill>
                <a:latin typeface="Alice's Cake Shop"/>
                <a:ea typeface="Alice's Cake Shop"/>
                <a:cs typeface="Alice's Cake Shop"/>
                <a:sym typeface="Alice's Cake Shop"/>
              </a:rPr>
              <a:t>Entry to the interior chambers of pyramids (optional).</a:t>
            </a:r>
          </a:p>
          <a:p>
            <a:pPr algn="l">
              <a:lnSpc>
                <a:spcPts val="4442"/>
              </a:lnSpc>
            </a:pPr>
            <a:endParaRPr lang="en-US" sz="3273">
              <a:solidFill>
                <a:srgbClr val="3D3D3D"/>
              </a:solidFill>
              <a:latin typeface="Alice's Cake Shop"/>
              <a:ea typeface="Alice's Cake Shop"/>
              <a:cs typeface="Alice's Cake Shop"/>
              <a:sym typeface="Alice's Cake Sho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89126" y="1028700"/>
            <a:ext cx="5407657" cy="54076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136" r="-25136"/>
              </a:stretch>
            </a:blipFill>
          </p:spPr>
          <p:txBody>
            <a:bodyPr/>
            <a:lstStyle/>
            <a:p>
              <a:endParaRPr lang="de-AT"/>
            </a:p>
          </p:txBody>
        </p:sp>
      </p:grpSp>
      <p:grpSp>
        <p:nvGrpSpPr>
          <p:cNvPr id="4" name="Group 4"/>
          <p:cNvGrpSpPr/>
          <p:nvPr/>
        </p:nvGrpSpPr>
        <p:grpSpPr>
          <a:xfrm>
            <a:off x="286231" y="3631729"/>
            <a:ext cx="7173769" cy="717376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36" r="-25136"/>
              </a:stretch>
            </a:blipFill>
          </p:spPr>
          <p:txBody>
            <a:bodyPr/>
            <a:lstStyle/>
            <a:p>
              <a:endParaRPr lang="de-AT"/>
            </a:p>
          </p:txBody>
        </p:sp>
      </p:grpSp>
      <p:grpSp>
        <p:nvGrpSpPr>
          <p:cNvPr id="6" name="Group 6"/>
          <p:cNvGrpSpPr/>
          <p:nvPr/>
        </p:nvGrpSpPr>
        <p:grpSpPr>
          <a:xfrm>
            <a:off x="12430096" y="3989382"/>
            <a:ext cx="5407657" cy="54076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747" r="-16747"/>
              </a:stretch>
            </a:blipFill>
          </p:spPr>
          <p:txBody>
            <a:bodyPr/>
            <a:lstStyle/>
            <a:p>
              <a:endParaRPr lang="de-AT"/>
            </a:p>
          </p:txBody>
        </p:sp>
      </p:grpSp>
      <p:grpSp>
        <p:nvGrpSpPr>
          <p:cNvPr id="8" name="Group 8"/>
          <p:cNvGrpSpPr/>
          <p:nvPr/>
        </p:nvGrpSpPr>
        <p:grpSpPr>
          <a:xfrm>
            <a:off x="11794813" y="0"/>
            <a:ext cx="3989382" cy="398938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94E2F"/>
            </a:solidFill>
          </p:spPr>
          <p:txBody>
            <a:bodyPr/>
            <a:lstStyle/>
            <a:p>
              <a:endParaRPr lang="de-AT"/>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76"/>
                </a:lnSpc>
              </a:pPr>
              <a:endParaRPr/>
            </a:p>
          </p:txBody>
        </p:sp>
      </p:grpSp>
      <p:grpSp>
        <p:nvGrpSpPr>
          <p:cNvPr id="11" name="Group 11"/>
          <p:cNvGrpSpPr/>
          <p:nvPr/>
        </p:nvGrpSpPr>
        <p:grpSpPr>
          <a:xfrm>
            <a:off x="8844591" y="6303993"/>
            <a:ext cx="4501505" cy="45015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DAAC"/>
            </a:solidFill>
          </p:spPr>
          <p:txBody>
            <a:bodyPr/>
            <a:lstStyle/>
            <a:p>
              <a:endParaRPr lang="de-AT"/>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76"/>
                </a:lnSpc>
              </a:pPr>
              <a:endParaRPr/>
            </a:p>
          </p:txBody>
        </p:sp>
      </p:grpSp>
      <p:sp>
        <p:nvSpPr>
          <p:cNvPr id="14" name="Freeform 14"/>
          <p:cNvSpPr/>
          <p:nvPr/>
        </p:nvSpPr>
        <p:spPr>
          <a:xfrm>
            <a:off x="15782402" y="9066261"/>
            <a:ext cx="2505598" cy="1409399"/>
          </a:xfrm>
          <a:custGeom>
            <a:avLst/>
            <a:gdLst/>
            <a:ahLst/>
            <a:cxnLst/>
            <a:rect l="l" t="t" r="r" b="b"/>
            <a:pathLst>
              <a:path w="2505598" h="1409399">
                <a:moveTo>
                  <a:pt x="0" y="0"/>
                </a:moveTo>
                <a:lnTo>
                  <a:pt x="2505598" y="0"/>
                </a:lnTo>
                <a:lnTo>
                  <a:pt x="2505598" y="1409398"/>
                </a:lnTo>
                <a:lnTo>
                  <a:pt x="0" y="1409398"/>
                </a:lnTo>
                <a:lnTo>
                  <a:pt x="0" y="0"/>
                </a:lnTo>
                <a:close/>
              </a:path>
            </a:pathLst>
          </a:custGeom>
          <a:blipFill>
            <a:blip r:embed="rId5"/>
            <a:stretch>
              <a:fillRect/>
            </a:stretch>
          </a:blipFill>
        </p:spPr>
        <p:txBody>
          <a:bodyPr/>
          <a:lstStyle/>
          <a:p>
            <a:endParaRPr lang="de-AT"/>
          </a:p>
        </p:txBody>
      </p:sp>
      <p:sp>
        <p:nvSpPr>
          <p:cNvPr id="15" name="Freeform 15"/>
          <p:cNvSpPr/>
          <p:nvPr/>
        </p:nvSpPr>
        <p:spPr>
          <a:xfrm>
            <a:off x="15679232" y="325975"/>
            <a:ext cx="2605832" cy="589892"/>
          </a:xfrm>
          <a:custGeom>
            <a:avLst/>
            <a:gdLst/>
            <a:ahLst/>
            <a:cxnLst/>
            <a:rect l="l" t="t" r="r" b="b"/>
            <a:pathLst>
              <a:path w="2605832" h="589892">
                <a:moveTo>
                  <a:pt x="0" y="0"/>
                </a:moveTo>
                <a:lnTo>
                  <a:pt x="2605832" y="0"/>
                </a:lnTo>
                <a:lnTo>
                  <a:pt x="2605832" y="589892"/>
                </a:lnTo>
                <a:lnTo>
                  <a:pt x="0" y="589892"/>
                </a:lnTo>
                <a:lnTo>
                  <a:pt x="0" y="0"/>
                </a:lnTo>
                <a:close/>
              </a:path>
            </a:pathLst>
          </a:custGeom>
          <a:blipFill>
            <a:blip r:embed="rId6"/>
            <a:stretch>
              <a:fillRect/>
            </a:stretch>
          </a:blipFill>
        </p:spPr>
        <p:txBody>
          <a:bodyPr/>
          <a:lstStyle/>
          <a:p>
            <a:endParaRPr lang="de-AT"/>
          </a:p>
        </p:txBody>
      </p:sp>
      <p:sp>
        <p:nvSpPr>
          <p:cNvPr id="16" name="TextBox 16"/>
          <p:cNvSpPr txBox="1"/>
          <p:nvPr/>
        </p:nvSpPr>
        <p:spPr>
          <a:xfrm>
            <a:off x="766916" y="824330"/>
            <a:ext cx="5369037" cy="822164"/>
          </a:xfrm>
          <a:prstGeom prst="rect">
            <a:avLst/>
          </a:prstGeom>
        </p:spPr>
        <p:txBody>
          <a:bodyPr lIns="0" tIns="0" rIns="0" bIns="0" rtlCol="0" anchor="t">
            <a:spAutoFit/>
          </a:bodyPr>
          <a:lstStyle/>
          <a:p>
            <a:pPr marL="0" lvl="0" indent="0" algn="l">
              <a:lnSpc>
                <a:spcPts val="6094"/>
              </a:lnSpc>
            </a:pPr>
            <a:r>
              <a:rPr lang="en-US" sz="6348">
                <a:solidFill>
                  <a:srgbClr val="000000"/>
                </a:solidFill>
                <a:latin typeface="The Seasons"/>
                <a:ea typeface="The Seasons"/>
                <a:cs typeface="The Seasons"/>
                <a:sym typeface="The Seasons"/>
              </a:rPr>
              <a:t>Testimonial</a:t>
            </a:r>
          </a:p>
        </p:txBody>
      </p:sp>
      <p:sp>
        <p:nvSpPr>
          <p:cNvPr id="17" name="TextBox 17"/>
          <p:cNvSpPr txBox="1"/>
          <p:nvPr/>
        </p:nvSpPr>
        <p:spPr>
          <a:xfrm>
            <a:off x="12430096" y="877767"/>
            <a:ext cx="2828054" cy="2195748"/>
          </a:xfrm>
          <a:prstGeom prst="rect">
            <a:avLst/>
          </a:prstGeom>
        </p:spPr>
        <p:txBody>
          <a:bodyPr lIns="0" tIns="0" rIns="0" bIns="0" rtlCol="0" anchor="t">
            <a:spAutoFit/>
          </a:bodyPr>
          <a:lstStyle/>
          <a:p>
            <a:pPr marL="0" lvl="1" indent="0" algn="ctr">
              <a:lnSpc>
                <a:spcPts val="2204"/>
              </a:lnSpc>
              <a:spcBef>
                <a:spcPct val="0"/>
              </a:spcBef>
            </a:pPr>
            <a:r>
              <a:rPr lang="en-US" sz="1574">
                <a:solidFill>
                  <a:srgbClr val="FFFFFF"/>
                </a:solidFill>
                <a:latin typeface="Open Sans"/>
                <a:ea typeface="Open Sans"/>
                <a:cs typeface="Open Sans"/>
                <a:sym typeface="Open Sans"/>
              </a:rPr>
              <a:t>"Our Egypt tour was simply amazing! The guides were knowledgeable, and the itinerary was perfectly planned. Visiting the Pyramids of Giza and cruising the Nile were experiences we'll never forget. Highly recommend!"</a:t>
            </a:r>
          </a:p>
        </p:txBody>
      </p:sp>
      <p:sp>
        <p:nvSpPr>
          <p:cNvPr id="18" name="TextBox 18"/>
          <p:cNvSpPr txBox="1"/>
          <p:nvPr/>
        </p:nvSpPr>
        <p:spPr>
          <a:xfrm>
            <a:off x="9333054" y="7575175"/>
            <a:ext cx="3586005" cy="1646335"/>
          </a:xfrm>
          <a:prstGeom prst="rect">
            <a:avLst/>
          </a:prstGeom>
        </p:spPr>
        <p:txBody>
          <a:bodyPr lIns="0" tIns="0" rIns="0" bIns="0" rtlCol="0" anchor="t">
            <a:spAutoFit/>
          </a:bodyPr>
          <a:lstStyle/>
          <a:p>
            <a:pPr algn="ctr">
              <a:lnSpc>
                <a:spcPts val="2204"/>
              </a:lnSpc>
            </a:pPr>
            <a:r>
              <a:rPr lang="en-US" sz="1574">
                <a:solidFill>
                  <a:srgbClr val="3D3D3D"/>
                </a:solidFill>
                <a:latin typeface="Open Sans"/>
                <a:ea typeface="Open Sans"/>
                <a:cs typeface="Open Sans"/>
                <a:sym typeface="Open Sans"/>
              </a:rPr>
              <a:t>"Thank you for an incredible journey through Egypt! The accommodations were great, and the historical sites were breathtaking. We felt well taken care of every step of the way. </a:t>
            </a:r>
          </a:p>
          <a:p>
            <a:pPr marL="0" lvl="1" indent="0" algn="ctr">
              <a:lnSpc>
                <a:spcPts val="2204"/>
              </a:lnSpc>
              <a:spcBef>
                <a:spcPct val="0"/>
              </a:spcBef>
            </a:pPr>
            <a:r>
              <a:rPr lang="en-US" sz="1574">
                <a:solidFill>
                  <a:srgbClr val="3D3D3D"/>
                </a:solidFill>
                <a:latin typeface="Open Sans"/>
                <a:ea typeface="Open Sans"/>
                <a:cs typeface="Open Sans"/>
                <a:sym typeface="Open Sans"/>
              </a:rPr>
              <a:t>A trip of a lifetime!"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TextBox 5"/>
          <p:cNvSpPr txBox="1"/>
          <p:nvPr/>
        </p:nvSpPr>
        <p:spPr>
          <a:xfrm>
            <a:off x="1527525" y="2580974"/>
            <a:ext cx="5369037" cy="3136739"/>
          </a:xfrm>
          <a:prstGeom prst="rect">
            <a:avLst/>
          </a:prstGeom>
        </p:spPr>
        <p:txBody>
          <a:bodyPr lIns="0" tIns="0" rIns="0" bIns="0" rtlCol="0" anchor="t">
            <a:spAutoFit/>
          </a:bodyPr>
          <a:lstStyle/>
          <a:p>
            <a:pPr algn="l">
              <a:lnSpc>
                <a:spcPts val="6094"/>
              </a:lnSpc>
            </a:pPr>
            <a:r>
              <a:rPr lang="en-US" sz="6348" dirty="0">
                <a:solidFill>
                  <a:srgbClr val="FFFFFF"/>
                </a:solidFill>
                <a:latin typeface="The Seasons"/>
                <a:ea typeface="The Seasons"/>
                <a:cs typeface="The Seasons"/>
                <a:sym typeface="The Seasons"/>
              </a:rPr>
              <a:t>Day 1: </a:t>
            </a:r>
          </a:p>
          <a:p>
            <a:pPr algn="l">
              <a:lnSpc>
                <a:spcPts val="6094"/>
              </a:lnSpc>
            </a:pPr>
            <a:r>
              <a:rPr lang="en-US" sz="6348" dirty="0">
                <a:solidFill>
                  <a:srgbClr val="FFFFFF"/>
                </a:solidFill>
                <a:latin typeface="The Seasons"/>
                <a:ea typeface="The Seasons"/>
                <a:cs typeface="The Seasons"/>
                <a:sym typeface="The Seasons"/>
              </a:rPr>
              <a:t>Arrival in </a:t>
            </a:r>
            <a:r>
              <a:rPr lang="en-US" sz="6348" dirty="0" err="1">
                <a:solidFill>
                  <a:srgbClr val="FFFFFF"/>
                </a:solidFill>
                <a:latin typeface="The Seasons"/>
                <a:ea typeface="The Seasons"/>
                <a:cs typeface="The Seasons"/>
                <a:sym typeface="The Seasons"/>
              </a:rPr>
              <a:t>Hurghada</a:t>
            </a:r>
            <a:endParaRPr lang="en-US" sz="6348" dirty="0">
              <a:solidFill>
                <a:srgbClr val="FFFFFF"/>
              </a:solidFill>
              <a:latin typeface="The Seasons"/>
              <a:ea typeface="The Seasons"/>
              <a:cs typeface="The Seasons"/>
              <a:sym typeface="The Seasons"/>
            </a:endParaRPr>
          </a:p>
          <a:p>
            <a:pPr marL="0" lvl="0" indent="0" algn="l">
              <a:lnSpc>
                <a:spcPts val="6094"/>
              </a:lnSpc>
            </a:pPr>
            <a:endParaRPr lang="en-US" sz="6348" dirty="0">
              <a:solidFill>
                <a:srgbClr val="FFFFFF"/>
              </a:solidFill>
              <a:latin typeface="The Seasons"/>
              <a:ea typeface="The Seasons"/>
              <a:cs typeface="The Seasons"/>
              <a:sym typeface="The Seasons"/>
            </a:endParaRPr>
          </a:p>
        </p:txBody>
      </p:sp>
      <p:sp>
        <p:nvSpPr>
          <p:cNvPr id="6" name="Freeform 6"/>
          <p:cNvSpPr/>
          <p:nvPr/>
        </p:nvSpPr>
        <p:spPr>
          <a:xfrm>
            <a:off x="5392808" y="3135412"/>
            <a:ext cx="8041783" cy="8023193"/>
          </a:xfrm>
          <a:custGeom>
            <a:avLst/>
            <a:gdLst/>
            <a:ahLst/>
            <a:cxnLst/>
            <a:rect l="l" t="t" r="r" b="b"/>
            <a:pathLst>
              <a:path w="8041783" h="8023193">
                <a:moveTo>
                  <a:pt x="0" y="0"/>
                </a:moveTo>
                <a:lnTo>
                  <a:pt x="8041784" y="0"/>
                </a:lnTo>
                <a:lnTo>
                  <a:pt x="8041784" y="8023193"/>
                </a:lnTo>
                <a:lnTo>
                  <a:pt x="0" y="8023193"/>
                </a:lnTo>
                <a:lnTo>
                  <a:pt x="0" y="0"/>
                </a:lnTo>
                <a:close/>
              </a:path>
            </a:pathLst>
          </a:custGeom>
          <a:blipFill>
            <a:blip r:embed="rId7"/>
            <a:stretch>
              <a:fillRect l="-14107" t="-7832" r="-17291"/>
            </a:stretch>
          </a:blipFill>
        </p:spPr>
        <p:txBody>
          <a:bodyPr/>
          <a:lstStyle/>
          <a:p>
            <a:endParaRPr lang="de-AT"/>
          </a:p>
        </p:txBody>
      </p:sp>
      <p:sp>
        <p:nvSpPr>
          <p:cNvPr id="7" name="TextBox 7"/>
          <p:cNvSpPr txBox="1"/>
          <p:nvPr/>
        </p:nvSpPr>
        <p:spPr>
          <a:xfrm>
            <a:off x="6578475" y="4749546"/>
            <a:ext cx="6605838" cy="4671101"/>
          </a:xfrm>
          <a:prstGeom prst="rect">
            <a:avLst/>
          </a:prstGeom>
        </p:spPr>
        <p:txBody>
          <a:bodyPr lIns="0" tIns="0" rIns="0" bIns="0" rtlCol="0" anchor="t">
            <a:spAutoFit/>
          </a:bodyPr>
          <a:lstStyle/>
          <a:p>
            <a:pPr marL="706725" lvl="1" indent="-353362" algn="l">
              <a:lnSpc>
                <a:spcPts val="4582"/>
              </a:lnSpc>
              <a:buFont typeface="Arial"/>
              <a:buChar char="•"/>
            </a:pPr>
            <a:r>
              <a:rPr lang="en-US" sz="3273" dirty="0">
                <a:solidFill>
                  <a:srgbClr val="000000"/>
                </a:solidFill>
                <a:latin typeface="Alice's Cake Shop"/>
                <a:ea typeface="Alice's Cake Shop"/>
                <a:cs typeface="Alice's Cake Shop"/>
                <a:sym typeface="Alice's Cake Shop"/>
              </a:rPr>
              <a:t>Departure: </a:t>
            </a:r>
          </a:p>
          <a:p>
            <a:pPr algn="l">
              <a:lnSpc>
                <a:spcPts val="4582"/>
              </a:lnSpc>
            </a:pPr>
            <a:r>
              <a:rPr lang="en-US" sz="3273" dirty="0">
                <a:solidFill>
                  <a:srgbClr val="3D3D3D"/>
                </a:solidFill>
                <a:latin typeface="Alice's Cake Shop"/>
                <a:ea typeface="Alice's Cake Shop"/>
                <a:cs typeface="Alice's Cake Shop"/>
                <a:sym typeface="Alice's Cake Shop"/>
              </a:rPr>
              <a:t>From domestic airport on a direct flight to Egypt.</a:t>
            </a:r>
          </a:p>
          <a:p>
            <a:pPr marL="706725" lvl="1" indent="-353362" algn="l">
              <a:lnSpc>
                <a:spcPts val="4582"/>
              </a:lnSpc>
              <a:buFont typeface="Arial"/>
              <a:buChar char="•"/>
            </a:pPr>
            <a:r>
              <a:rPr lang="en-US" sz="3273" dirty="0">
                <a:solidFill>
                  <a:srgbClr val="000000"/>
                </a:solidFill>
                <a:latin typeface="Alice's Cake Shop"/>
                <a:ea typeface="Alice's Cake Shop"/>
                <a:cs typeface="Alice's Cake Shop"/>
                <a:sym typeface="Alice's Cake Shop"/>
              </a:rPr>
              <a:t>Arrival: </a:t>
            </a:r>
          </a:p>
          <a:p>
            <a:pPr algn="l">
              <a:lnSpc>
                <a:spcPts val="4582"/>
              </a:lnSpc>
            </a:pPr>
            <a:r>
              <a:rPr lang="en-US" sz="3273" dirty="0">
                <a:solidFill>
                  <a:srgbClr val="3D3D3D"/>
                </a:solidFill>
                <a:latin typeface="Alice's Cake Shop"/>
                <a:ea typeface="Alice's Cake Shop"/>
                <a:cs typeface="Alice's Cake Shop"/>
                <a:sym typeface="Alice's Cake Shop"/>
              </a:rPr>
              <a:t>Transfer to the hotel for check-in.</a:t>
            </a:r>
          </a:p>
          <a:p>
            <a:pPr algn="l">
              <a:lnSpc>
                <a:spcPts val="4582"/>
              </a:lnSpc>
            </a:pPr>
            <a:endParaRPr lang="en-US" sz="3273" dirty="0">
              <a:solidFill>
                <a:srgbClr val="3D3D3D"/>
              </a:solidFill>
              <a:latin typeface="Alice's Cake Shop"/>
              <a:ea typeface="Alice's Cake Shop"/>
              <a:cs typeface="Alice's Cake Shop"/>
              <a:sym typeface="Alice's Cake Shop"/>
            </a:endParaRPr>
          </a:p>
          <a:p>
            <a:pPr marL="706725" lvl="1" indent="-353362" algn="l">
              <a:lnSpc>
                <a:spcPts val="4582"/>
              </a:lnSpc>
              <a:buFont typeface="Arial"/>
              <a:buChar char="•"/>
            </a:pPr>
            <a:r>
              <a:rPr lang="en-US" sz="3273" dirty="0">
                <a:solidFill>
                  <a:srgbClr val="000000"/>
                </a:solidFill>
                <a:latin typeface="Alice's Cake Shop"/>
                <a:ea typeface="Alice's Cake Shop"/>
                <a:cs typeface="Alice's Cake Shop"/>
                <a:sym typeface="Alice's Cake Shop"/>
              </a:rPr>
              <a:t>Free Time: </a:t>
            </a:r>
          </a:p>
          <a:p>
            <a:pPr algn="l">
              <a:lnSpc>
                <a:spcPts val="4582"/>
              </a:lnSpc>
            </a:pPr>
            <a:r>
              <a:rPr lang="en-US" sz="3273" dirty="0">
                <a:solidFill>
                  <a:srgbClr val="3D3D3D"/>
                </a:solidFill>
                <a:latin typeface="Alice's Cake Shop"/>
                <a:ea typeface="Alice's Cake Shop"/>
                <a:cs typeface="Alice's Cake Shop"/>
                <a:sym typeface="Alice's Cake Shop"/>
              </a:rPr>
              <a:t>Relax and enjoy the hotel facilities.</a:t>
            </a:r>
          </a:p>
          <a:p>
            <a:pPr algn="l">
              <a:lnSpc>
                <a:spcPts val="4442"/>
              </a:lnSpc>
            </a:pPr>
            <a:endParaRPr lang="en-US" sz="3273" dirty="0">
              <a:solidFill>
                <a:srgbClr val="3D3D3D"/>
              </a:solidFill>
              <a:latin typeface="Alice's Cake Shop"/>
              <a:ea typeface="Alice's Cake Shop"/>
              <a:cs typeface="Alice's Cake Shop"/>
              <a:sym typeface="Alice's Cake Sho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20" r="-1020"/>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Freeform 5"/>
          <p:cNvSpPr/>
          <p:nvPr/>
        </p:nvSpPr>
        <p:spPr>
          <a:xfrm>
            <a:off x="9469165" y="459073"/>
            <a:ext cx="8041783" cy="8023193"/>
          </a:xfrm>
          <a:custGeom>
            <a:avLst/>
            <a:gdLst/>
            <a:ahLst/>
            <a:cxnLst/>
            <a:rect l="l" t="t" r="r" b="b"/>
            <a:pathLst>
              <a:path w="8041783" h="8023193">
                <a:moveTo>
                  <a:pt x="0" y="0"/>
                </a:moveTo>
                <a:lnTo>
                  <a:pt x="8041784" y="0"/>
                </a:lnTo>
                <a:lnTo>
                  <a:pt x="8041784" y="8023193"/>
                </a:lnTo>
                <a:lnTo>
                  <a:pt x="0" y="8023193"/>
                </a:lnTo>
                <a:lnTo>
                  <a:pt x="0" y="0"/>
                </a:lnTo>
                <a:close/>
              </a:path>
            </a:pathLst>
          </a:custGeom>
          <a:blipFill>
            <a:blip r:embed="rId7"/>
            <a:stretch>
              <a:fillRect l="-14107" t="-7832" r="-17291"/>
            </a:stretch>
          </a:blipFill>
        </p:spPr>
        <p:txBody>
          <a:bodyPr/>
          <a:lstStyle/>
          <a:p>
            <a:endParaRPr lang="de-AT"/>
          </a:p>
        </p:txBody>
      </p:sp>
      <p:sp>
        <p:nvSpPr>
          <p:cNvPr id="6" name="TextBox 6"/>
          <p:cNvSpPr txBox="1"/>
          <p:nvPr/>
        </p:nvSpPr>
        <p:spPr>
          <a:xfrm>
            <a:off x="686536" y="928843"/>
            <a:ext cx="5369037" cy="3136739"/>
          </a:xfrm>
          <a:prstGeom prst="rect">
            <a:avLst/>
          </a:prstGeom>
        </p:spPr>
        <p:txBody>
          <a:bodyPr lIns="0" tIns="0" rIns="0" bIns="0" rtlCol="0" anchor="t">
            <a:spAutoFit/>
          </a:bodyPr>
          <a:lstStyle/>
          <a:p>
            <a:pPr algn="l">
              <a:lnSpc>
                <a:spcPts val="6094"/>
              </a:lnSpc>
            </a:pPr>
            <a:r>
              <a:rPr lang="en-US" sz="6348">
                <a:solidFill>
                  <a:srgbClr val="FFFFFF"/>
                </a:solidFill>
                <a:latin typeface="The Seasons"/>
                <a:ea typeface="The Seasons"/>
                <a:cs typeface="The Seasons"/>
                <a:sym typeface="The Seasons"/>
              </a:rPr>
              <a:t>Day 2: Hurghada</a:t>
            </a:r>
          </a:p>
          <a:p>
            <a:pPr marL="0" lvl="0" indent="0" algn="l">
              <a:lnSpc>
                <a:spcPts val="6094"/>
              </a:lnSpc>
            </a:pPr>
            <a:endParaRPr lang="en-US" sz="6348">
              <a:solidFill>
                <a:srgbClr val="FFFFFF"/>
              </a:solidFill>
              <a:latin typeface="The Seasons"/>
              <a:ea typeface="The Seasons"/>
              <a:cs typeface="The Seasons"/>
              <a:sym typeface="The Seasons"/>
            </a:endParaRPr>
          </a:p>
          <a:p>
            <a:pPr marL="0" lvl="0" indent="0" algn="l">
              <a:lnSpc>
                <a:spcPts val="6094"/>
              </a:lnSpc>
            </a:pPr>
            <a:endParaRPr lang="en-US" sz="6348">
              <a:solidFill>
                <a:srgbClr val="FFFFFF"/>
              </a:solidFill>
              <a:latin typeface="The Seasons"/>
              <a:ea typeface="The Seasons"/>
              <a:cs typeface="The Seasons"/>
              <a:sym typeface="The Seasons"/>
            </a:endParaRPr>
          </a:p>
        </p:txBody>
      </p:sp>
      <p:sp>
        <p:nvSpPr>
          <p:cNvPr id="7" name="TextBox 7"/>
          <p:cNvSpPr txBox="1"/>
          <p:nvPr/>
        </p:nvSpPr>
        <p:spPr>
          <a:xfrm>
            <a:off x="13345179" y="3418502"/>
            <a:ext cx="3769243" cy="3297596"/>
          </a:xfrm>
          <a:prstGeom prst="rect">
            <a:avLst/>
          </a:prstGeom>
        </p:spPr>
        <p:txBody>
          <a:bodyPr lIns="0" tIns="0" rIns="0" bIns="0" rtlCol="0" anchor="t">
            <a:spAutoFit/>
          </a:bodyPr>
          <a:lstStyle/>
          <a:p>
            <a:pPr marL="793083" lvl="1" indent="-396541" algn="l">
              <a:lnSpc>
                <a:spcPts val="5142"/>
              </a:lnSpc>
              <a:buFont typeface="Arial"/>
              <a:buChar char="•"/>
            </a:pPr>
            <a:r>
              <a:rPr lang="en-US" sz="3673">
                <a:solidFill>
                  <a:srgbClr val="000000"/>
                </a:solidFill>
                <a:latin typeface="Alice's Cake Shop"/>
                <a:ea typeface="Alice's Cake Shop"/>
                <a:cs typeface="Alice's Cake Shop"/>
                <a:sym typeface="Alice's Cake Shop"/>
              </a:rPr>
              <a:t>Meeting: </a:t>
            </a:r>
          </a:p>
          <a:p>
            <a:pPr algn="l">
              <a:lnSpc>
                <a:spcPts val="5142"/>
              </a:lnSpc>
            </a:pPr>
            <a:r>
              <a:rPr lang="en-US" sz="3673">
                <a:solidFill>
                  <a:srgbClr val="3D3D3D"/>
                </a:solidFill>
                <a:latin typeface="Alice's Cake Shop"/>
                <a:ea typeface="Alice's Cake Shop"/>
                <a:cs typeface="Alice's Cake Shop"/>
                <a:sym typeface="Alice's Cake Shop"/>
              </a:rPr>
              <a:t>Attend an informational meeting with your tour representative.</a:t>
            </a:r>
          </a:p>
          <a:p>
            <a:pPr algn="l">
              <a:lnSpc>
                <a:spcPts val="5142"/>
              </a:lnSpc>
            </a:pPr>
            <a:endParaRPr lang="en-US" sz="3673">
              <a:solidFill>
                <a:srgbClr val="3D3D3D"/>
              </a:solidFill>
              <a:latin typeface="Alice's Cake Shop"/>
              <a:ea typeface="Alice's Cake Shop"/>
              <a:cs typeface="Alice's Cake Shop"/>
              <a:sym typeface="Alice's Cake Shop"/>
            </a:endParaRPr>
          </a:p>
        </p:txBody>
      </p:sp>
      <p:sp>
        <p:nvSpPr>
          <p:cNvPr id="8" name="TextBox 8"/>
          <p:cNvSpPr txBox="1"/>
          <p:nvPr/>
        </p:nvSpPr>
        <p:spPr>
          <a:xfrm>
            <a:off x="10553486" y="876300"/>
            <a:ext cx="3769243" cy="2558456"/>
          </a:xfrm>
          <a:prstGeom prst="rect">
            <a:avLst/>
          </a:prstGeom>
        </p:spPr>
        <p:txBody>
          <a:bodyPr lIns="0" tIns="0" rIns="0" bIns="0" rtlCol="0" anchor="t">
            <a:spAutoFit/>
          </a:bodyPr>
          <a:lstStyle/>
          <a:p>
            <a:pPr marL="771493" lvl="1" indent="-385747" algn="l">
              <a:lnSpc>
                <a:spcPts val="5002"/>
              </a:lnSpc>
              <a:buFont typeface="Arial"/>
              <a:buChar char="•"/>
            </a:pPr>
            <a:r>
              <a:rPr lang="en-US" sz="3573">
                <a:solidFill>
                  <a:srgbClr val="000000"/>
                </a:solidFill>
                <a:latin typeface="Alice's Cake Shop"/>
                <a:ea typeface="Alice's Cake Shop"/>
                <a:cs typeface="Alice's Cake Shop"/>
                <a:sym typeface="Alice's Cake Shop"/>
              </a:rPr>
              <a:t>Free Day:</a:t>
            </a:r>
            <a:r>
              <a:rPr lang="en-US" sz="3573">
                <a:solidFill>
                  <a:srgbClr val="3D3D3D"/>
                </a:solidFill>
                <a:latin typeface="Alice's Cake Shop"/>
                <a:ea typeface="Alice's Cake Shop"/>
                <a:cs typeface="Alice's Cake Shop"/>
                <a:sym typeface="Alice's Cake Shop"/>
              </a:rPr>
              <a:t> </a:t>
            </a:r>
          </a:p>
          <a:p>
            <a:pPr algn="l">
              <a:lnSpc>
                <a:spcPts val="5002"/>
              </a:lnSpc>
            </a:pPr>
            <a:r>
              <a:rPr lang="en-US" sz="3573">
                <a:solidFill>
                  <a:srgbClr val="3D3D3D"/>
                </a:solidFill>
                <a:latin typeface="Alice's Cake Shop"/>
                <a:ea typeface="Alice's Cake Shop"/>
                <a:cs typeface="Alice's Cake Shop"/>
                <a:sym typeface="Alice's Cake Shop"/>
              </a:rPr>
              <a:t>Explore Hurghada or </a:t>
            </a:r>
          </a:p>
          <a:p>
            <a:pPr algn="l">
              <a:lnSpc>
                <a:spcPts val="5002"/>
              </a:lnSpc>
            </a:pPr>
            <a:r>
              <a:rPr lang="en-US" sz="3573">
                <a:solidFill>
                  <a:srgbClr val="3D3D3D"/>
                </a:solidFill>
                <a:latin typeface="Alice's Cake Shop"/>
                <a:ea typeface="Alice's Cake Shop"/>
                <a:cs typeface="Alice's Cake Shop"/>
                <a:sym typeface="Alice's Cake Shop"/>
              </a:rPr>
              <a:t>relax by the Red Sea.</a:t>
            </a:r>
          </a:p>
          <a:p>
            <a:pPr algn="l">
              <a:lnSpc>
                <a:spcPts val="4862"/>
              </a:lnSpc>
            </a:pPr>
            <a:endParaRPr lang="en-US" sz="3573">
              <a:solidFill>
                <a:srgbClr val="3D3D3D"/>
              </a:solidFill>
              <a:latin typeface="Alice's Cake Shop"/>
              <a:ea typeface="Alice's Cake Shop"/>
              <a:cs typeface="Alice's Cake Shop"/>
              <a:sym typeface="Alice's Cake Sho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Freeform 5"/>
          <p:cNvSpPr/>
          <p:nvPr/>
        </p:nvSpPr>
        <p:spPr>
          <a:xfrm>
            <a:off x="5413775" y="0"/>
            <a:ext cx="13174578" cy="11687918"/>
          </a:xfrm>
          <a:custGeom>
            <a:avLst/>
            <a:gdLst/>
            <a:ahLst/>
            <a:cxnLst/>
            <a:rect l="l" t="t" r="r" b="b"/>
            <a:pathLst>
              <a:path w="13174578" h="11687918">
                <a:moveTo>
                  <a:pt x="0" y="0"/>
                </a:moveTo>
                <a:lnTo>
                  <a:pt x="13174578" y="0"/>
                </a:lnTo>
                <a:lnTo>
                  <a:pt x="13174578" y="11687918"/>
                </a:lnTo>
                <a:lnTo>
                  <a:pt x="0" y="11687918"/>
                </a:lnTo>
                <a:lnTo>
                  <a:pt x="0" y="0"/>
                </a:lnTo>
                <a:close/>
              </a:path>
            </a:pathLst>
          </a:custGeom>
          <a:blipFill>
            <a:blip r:embed="rId7"/>
            <a:stretch>
              <a:fillRect l="-9841" r="-9841"/>
            </a:stretch>
          </a:blipFill>
        </p:spPr>
        <p:txBody>
          <a:bodyPr/>
          <a:lstStyle/>
          <a:p>
            <a:endParaRPr lang="de-AT"/>
          </a:p>
        </p:txBody>
      </p:sp>
      <p:sp>
        <p:nvSpPr>
          <p:cNvPr id="6" name="Freeform 6"/>
          <p:cNvSpPr/>
          <p:nvPr/>
        </p:nvSpPr>
        <p:spPr>
          <a:xfrm>
            <a:off x="7367459" y="8203833"/>
            <a:ext cx="2724193" cy="1816129"/>
          </a:xfrm>
          <a:custGeom>
            <a:avLst/>
            <a:gdLst/>
            <a:ahLst/>
            <a:cxnLst/>
            <a:rect l="l" t="t" r="r" b="b"/>
            <a:pathLst>
              <a:path w="2724193" h="1816129">
                <a:moveTo>
                  <a:pt x="0" y="0"/>
                </a:moveTo>
                <a:lnTo>
                  <a:pt x="2724193" y="0"/>
                </a:lnTo>
                <a:lnTo>
                  <a:pt x="2724193" y="1816129"/>
                </a:lnTo>
                <a:lnTo>
                  <a:pt x="0" y="1816129"/>
                </a:lnTo>
                <a:lnTo>
                  <a:pt x="0" y="0"/>
                </a:lnTo>
                <a:close/>
              </a:path>
            </a:pathLst>
          </a:custGeom>
          <a:blipFill>
            <a:blip r:embed="rId8"/>
            <a:stretch>
              <a:fillRect/>
            </a:stretch>
          </a:blipFill>
        </p:spPr>
        <p:txBody>
          <a:bodyPr/>
          <a:lstStyle/>
          <a:p>
            <a:endParaRPr lang="de-AT"/>
          </a:p>
        </p:txBody>
      </p:sp>
      <p:sp>
        <p:nvSpPr>
          <p:cNvPr id="7" name="Freeform 7"/>
          <p:cNvSpPr/>
          <p:nvPr/>
        </p:nvSpPr>
        <p:spPr>
          <a:xfrm>
            <a:off x="6467600" y="7356652"/>
            <a:ext cx="1799719" cy="1199063"/>
          </a:xfrm>
          <a:custGeom>
            <a:avLst/>
            <a:gdLst/>
            <a:ahLst/>
            <a:cxnLst/>
            <a:rect l="l" t="t" r="r" b="b"/>
            <a:pathLst>
              <a:path w="1799719" h="1199063">
                <a:moveTo>
                  <a:pt x="0" y="0"/>
                </a:moveTo>
                <a:lnTo>
                  <a:pt x="1799718" y="0"/>
                </a:lnTo>
                <a:lnTo>
                  <a:pt x="1799718" y="1199063"/>
                </a:lnTo>
                <a:lnTo>
                  <a:pt x="0" y="1199063"/>
                </a:lnTo>
                <a:lnTo>
                  <a:pt x="0" y="0"/>
                </a:lnTo>
                <a:close/>
              </a:path>
            </a:pathLst>
          </a:custGeom>
          <a:blipFill>
            <a:blip r:embed="rId9"/>
            <a:stretch>
              <a:fillRect/>
            </a:stretch>
          </a:blipFill>
        </p:spPr>
        <p:txBody>
          <a:bodyPr/>
          <a:lstStyle/>
          <a:p>
            <a:endParaRPr lang="de-AT"/>
          </a:p>
        </p:txBody>
      </p:sp>
      <p:sp>
        <p:nvSpPr>
          <p:cNvPr id="8" name="TextBox 8"/>
          <p:cNvSpPr txBox="1"/>
          <p:nvPr/>
        </p:nvSpPr>
        <p:spPr>
          <a:xfrm>
            <a:off x="761216" y="640658"/>
            <a:ext cx="8539091" cy="3908264"/>
          </a:xfrm>
          <a:prstGeom prst="rect">
            <a:avLst/>
          </a:prstGeom>
        </p:spPr>
        <p:txBody>
          <a:bodyPr lIns="0" tIns="0" rIns="0" bIns="0" rtlCol="0" anchor="t">
            <a:spAutoFit/>
          </a:bodyPr>
          <a:lstStyle/>
          <a:p>
            <a:pPr algn="l">
              <a:lnSpc>
                <a:spcPts val="6094"/>
              </a:lnSpc>
            </a:pPr>
            <a:r>
              <a:rPr lang="en-US" sz="6348">
                <a:solidFill>
                  <a:srgbClr val="FFFFFF"/>
                </a:solidFill>
                <a:latin typeface="The Seasons"/>
                <a:ea typeface="The Seasons"/>
                <a:cs typeface="The Seasons"/>
                <a:sym typeface="The Seasons"/>
              </a:rPr>
              <a:t>Day 3: </a:t>
            </a:r>
          </a:p>
          <a:p>
            <a:pPr algn="l">
              <a:lnSpc>
                <a:spcPts val="6094"/>
              </a:lnSpc>
            </a:pPr>
            <a:r>
              <a:rPr lang="en-US" sz="6348">
                <a:solidFill>
                  <a:srgbClr val="FFFFFF"/>
                </a:solidFill>
                <a:latin typeface="The Seasons"/>
                <a:ea typeface="The Seasons"/>
                <a:cs typeface="The Seasons"/>
                <a:sym typeface="The Seasons"/>
              </a:rPr>
              <a:t>Dendera </a:t>
            </a:r>
          </a:p>
          <a:p>
            <a:pPr algn="l">
              <a:lnSpc>
                <a:spcPts val="6094"/>
              </a:lnSpc>
            </a:pPr>
            <a:r>
              <a:rPr lang="en-US" sz="6348">
                <a:solidFill>
                  <a:srgbClr val="FFFFFF"/>
                </a:solidFill>
                <a:latin typeface="The Seasons"/>
                <a:ea typeface="The Seasons"/>
                <a:cs typeface="The Seasons"/>
                <a:sym typeface="The Seasons"/>
              </a:rPr>
              <a:t>and Abydos</a:t>
            </a:r>
          </a:p>
          <a:p>
            <a:pPr marL="0" lvl="0" indent="0" algn="l">
              <a:lnSpc>
                <a:spcPts val="6094"/>
              </a:lnSpc>
            </a:pPr>
            <a:endParaRPr lang="en-US" sz="6348">
              <a:solidFill>
                <a:srgbClr val="FFFFFF"/>
              </a:solidFill>
              <a:latin typeface="The Seasons"/>
              <a:ea typeface="The Seasons"/>
              <a:cs typeface="The Seasons"/>
              <a:sym typeface="The Seasons"/>
            </a:endParaRPr>
          </a:p>
          <a:p>
            <a:pPr marL="0" lvl="0" indent="0" algn="l">
              <a:lnSpc>
                <a:spcPts val="6094"/>
              </a:lnSpc>
            </a:pPr>
            <a:endParaRPr lang="en-US" sz="6348">
              <a:solidFill>
                <a:srgbClr val="FFFFFF"/>
              </a:solidFill>
              <a:latin typeface="The Seasons"/>
              <a:ea typeface="The Seasons"/>
              <a:cs typeface="The Seasons"/>
              <a:sym typeface="The Seasons"/>
            </a:endParaRPr>
          </a:p>
        </p:txBody>
      </p:sp>
      <p:sp>
        <p:nvSpPr>
          <p:cNvPr id="9" name="TextBox 9"/>
          <p:cNvSpPr txBox="1"/>
          <p:nvPr/>
        </p:nvSpPr>
        <p:spPr>
          <a:xfrm>
            <a:off x="5967761" y="373958"/>
            <a:ext cx="4763396" cy="8024413"/>
          </a:xfrm>
          <a:prstGeom prst="rect">
            <a:avLst/>
          </a:prstGeom>
        </p:spPr>
        <p:txBody>
          <a:bodyPr lIns="0" tIns="0" rIns="0" bIns="0" rtlCol="0" anchor="t">
            <a:spAutoFit/>
          </a:bodyPr>
          <a:lstStyle/>
          <a:p>
            <a:pPr marL="701676" lvl="1" indent="-350838" algn="l">
              <a:lnSpc>
                <a:spcPts val="4550"/>
              </a:lnSpc>
              <a:buFont typeface="Arial"/>
              <a:buChar char="•"/>
            </a:pPr>
            <a:r>
              <a:rPr lang="en-US" sz="3250">
                <a:solidFill>
                  <a:srgbClr val="D03957"/>
                </a:solidFill>
                <a:latin typeface="Alice's Cake Shop"/>
                <a:ea typeface="Alice's Cake Shop"/>
                <a:cs typeface="Alice's Cake Shop"/>
                <a:sym typeface="Alice's Cake Shop"/>
              </a:rPr>
              <a:t>Early Morning Departure: </a:t>
            </a:r>
          </a:p>
          <a:p>
            <a:pPr algn="l">
              <a:lnSpc>
                <a:spcPts val="4550"/>
              </a:lnSpc>
            </a:pPr>
            <a:r>
              <a:rPr lang="en-US" sz="3250">
                <a:solidFill>
                  <a:srgbClr val="3D3D3D"/>
                </a:solidFill>
                <a:latin typeface="Alice's Cake Shop"/>
                <a:ea typeface="Alice's Cake Shop"/>
                <a:cs typeface="Alice's Cake Shop"/>
                <a:sym typeface="Alice's Cake Shop"/>
              </a:rPr>
              <a:t>Travel from Hurghada to Dendera and Abydos with a guide.</a:t>
            </a:r>
          </a:p>
          <a:p>
            <a:pPr algn="l">
              <a:lnSpc>
                <a:spcPts val="4550"/>
              </a:lnSpc>
            </a:pPr>
            <a:endParaRPr lang="en-US" sz="3250">
              <a:solidFill>
                <a:srgbClr val="3D3D3D"/>
              </a:solidFill>
              <a:latin typeface="Alice's Cake Shop"/>
              <a:ea typeface="Alice's Cake Shop"/>
              <a:cs typeface="Alice's Cake Shop"/>
              <a:sym typeface="Alice's Cake Shop"/>
            </a:endParaRPr>
          </a:p>
          <a:p>
            <a:pPr algn="l">
              <a:lnSpc>
                <a:spcPts val="4550"/>
              </a:lnSpc>
            </a:pPr>
            <a:r>
              <a:rPr lang="en-US" sz="3250">
                <a:solidFill>
                  <a:srgbClr val="004AAD"/>
                </a:solidFill>
                <a:latin typeface="Alice's Cake Shop"/>
                <a:ea typeface="Alice's Cake Shop"/>
                <a:cs typeface="Alice's Cake Shop"/>
                <a:sym typeface="Alice's Cake Shop"/>
              </a:rPr>
              <a:t>Dendera Highlights:</a:t>
            </a:r>
          </a:p>
          <a:p>
            <a:pPr marL="701676" lvl="1" indent="-350838" algn="l">
              <a:lnSpc>
                <a:spcPts val="4550"/>
              </a:lnSpc>
              <a:buFont typeface="Arial"/>
              <a:buChar char="•"/>
            </a:pPr>
            <a:r>
              <a:rPr lang="en-US" sz="3250">
                <a:solidFill>
                  <a:srgbClr val="000000"/>
                </a:solidFill>
                <a:latin typeface="Alice's Cake Shop"/>
                <a:ea typeface="Alice's Cake Shop"/>
                <a:cs typeface="Alice's Cake Shop"/>
                <a:sym typeface="Alice's Cake Shop"/>
              </a:rPr>
              <a:t>Temple of Hathor: </a:t>
            </a:r>
          </a:p>
          <a:p>
            <a:pPr algn="l">
              <a:lnSpc>
                <a:spcPts val="4550"/>
              </a:lnSpc>
            </a:pPr>
            <a:r>
              <a:rPr lang="en-US" sz="3250">
                <a:solidFill>
                  <a:srgbClr val="3D3D3D"/>
                </a:solidFill>
                <a:latin typeface="Alice's Cake Shop"/>
                <a:ea typeface="Alice's Cake Shop"/>
                <a:cs typeface="Alice's Cake Shop"/>
                <a:sym typeface="Alice's Cake Shop"/>
              </a:rPr>
              <a:t>The best-preserved temple in Egypt.</a:t>
            </a:r>
          </a:p>
          <a:p>
            <a:pPr marL="701676" lvl="1" indent="-350838" algn="l">
              <a:lnSpc>
                <a:spcPts val="4550"/>
              </a:lnSpc>
              <a:buFont typeface="Arial"/>
              <a:buChar char="•"/>
            </a:pPr>
            <a:r>
              <a:rPr lang="en-US" sz="3250">
                <a:solidFill>
                  <a:srgbClr val="271714"/>
                </a:solidFill>
                <a:latin typeface="Alice's Cake Shop"/>
                <a:ea typeface="Alice's Cake Shop"/>
                <a:cs typeface="Alice's Cake Shop"/>
                <a:sym typeface="Alice's Cake Shop"/>
              </a:rPr>
              <a:t>Intricate Carvings: </a:t>
            </a:r>
          </a:p>
          <a:p>
            <a:pPr algn="l">
              <a:lnSpc>
                <a:spcPts val="4550"/>
              </a:lnSpc>
            </a:pPr>
            <a:r>
              <a:rPr lang="en-US" sz="3250">
                <a:solidFill>
                  <a:srgbClr val="3D3D3D"/>
                </a:solidFill>
                <a:latin typeface="Alice's Cake Shop"/>
                <a:ea typeface="Alice's Cake Shop"/>
                <a:cs typeface="Alice's Cake Shop"/>
                <a:sym typeface="Alice's Cake Shop"/>
              </a:rPr>
              <a:t>Learn about the "Put-Sar" ceremony and ancient astronomy.</a:t>
            </a:r>
          </a:p>
          <a:p>
            <a:pPr marL="701676" lvl="1" indent="-350838" algn="l">
              <a:lnSpc>
                <a:spcPts val="4550"/>
              </a:lnSpc>
              <a:buFont typeface="Arial"/>
              <a:buChar char="•"/>
            </a:pPr>
            <a:r>
              <a:rPr lang="en-US" sz="3250">
                <a:solidFill>
                  <a:srgbClr val="000000"/>
                </a:solidFill>
                <a:latin typeface="Alice's Cake Shop"/>
                <a:ea typeface="Alice's Cake Shop"/>
                <a:cs typeface="Alice's Cake Shop"/>
                <a:sym typeface="Alice's Cake Shop"/>
              </a:rPr>
              <a:t>Mysteries of Horus' Eye:</a:t>
            </a:r>
          </a:p>
          <a:p>
            <a:pPr algn="l">
              <a:lnSpc>
                <a:spcPts val="4550"/>
              </a:lnSpc>
            </a:pPr>
            <a:r>
              <a:rPr lang="en-US" sz="3250">
                <a:solidFill>
                  <a:srgbClr val="3D3D3D"/>
                </a:solidFill>
                <a:latin typeface="Alice's Cake Shop"/>
                <a:ea typeface="Alice's Cake Shop"/>
                <a:cs typeface="Alice's Cake Shop"/>
                <a:sym typeface="Alice's Cake Shop"/>
              </a:rPr>
              <a:t>Discover ancient Egyptian civilizations.</a:t>
            </a:r>
          </a:p>
          <a:p>
            <a:pPr algn="l">
              <a:lnSpc>
                <a:spcPts val="4550"/>
              </a:lnSpc>
            </a:pPr>
            <a:endParaRPr lang="en-US" sz="3250">
              <a:solidFill>
                <a:srgbClr val="3D3D3D"/>
              </a:solidFill>
              <a:latin typeface="Alice's Cake Shop"/>
              <a:ea typeface="Alice's Cake Shop"/>
              <a:cs typeface="Alice's Cake Shop"/>
              <a:sym typeface="Alice's Cake Shop"/>
            </a:endParaRPr>
          </a:p>
          <a:p>
            <a:pPr algn="l">
              <a:lnSpc>
                <a:spcPts val="4419"/>
              </a:lnSpc>
            </a:pPr>
            <a:endParaRPr lang="en-US" sz="3250">
              <a:solidFill>
                <a:srgbClr val="3D3D3D"/>
              </a:solidFill>
              <a:latin typeface="Alice's Cake Shop"/>
              <a:ea typeface="Alice's Cake Shop"/>
              <a:cs typeface="Alice's Cake Shop"/>
              <a:sym typeface="Alice's Cake Shop"/>
            </a:endParaRPr>
          </a:p>
        </p:txBody>
      </p:sp>
      <p:sp>
        <p:nvSpPr>
          <p:cNvPr id="10" name="TextBox 10"/>
          <p:cNvSpPr txBox="1"/>
          <p:nvPr/>
        </p:nvSpPr>
        <p:spPr>
          <a:xfrm>
            <a:off x="12613081" y="1006366"/>
            <a:ext cx="5090798" cy="9859983"/>
          </a:xfrm>
          <a:prstGeom prst="rect">
            <a:avLst/>
          </a:prstGeom>
        </p:spPr>
        <p:txBody>
          <a:bodyPr lIns="0" tIns="0" rIns="0" bIns="0" rtlCol="0" anchor="t">
            <a:spAutoFit/>
          </a:bodyPr>
          <a:lstStyle/>
          <a:p>
            <a:pPr algn="l">
              <a:lnSpc>
                <a:spcPts val="4549"/>
              </a:lnSpc>
            </a:pPr>
            <a:r>
              <a:rPr lang="en-US" sz="3249">
                <a:solidFill>
                  <a:srgbClr val="004AAD"/>
                </a:solidFill>
                <a:latin typeface="Alice's Cake Shop"/>
                <a:ea typeface="Alice's Cake Shop"/>
                <a:cs typeface="Alice's Cake Shop"/>
                <a:sym typeface="Alice's Cake Shop"/>
              </a:rPr>
              <a:t>Abydos Highlights:</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Explore Abydos: </a:t>
            </a:r>
          </a:p>
          <a:p>
            <a:pPr algn="l">
              <a:lnSpc>
                <a:spcPts val="4549"/>
              </a:lnSpc>
            </a:pPr>
            <a:r>
              <a:rPr lang="en-US" sz="3249">
                <a:solidFill>
                  <a:srgbClr val="3D3D3D"/>
                </a:solidFill>
                <a:latin typeface="Alice's Cake Shop"/>
                <a:ea typeface="Alice's Cake Shop"/>
                <a:cs typeface="Alice's Cake Shop"/>
                <a:sym typeface="Alice's Cake Shop"/>
              </a:rPr>
              <a:t>One of Egypt's most significant archaeological sites.</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Temple of Seti I: </a:t>
            </a:r>
          </a:p>
          <a:p>
            <a:pPr algn="l">
              <a:lnSpc>
                <a:spcPts val="4549"/>
              </a:lnSpc>
            </a:pPr>
            <a:r>
              <a:rPr lang="en-US" sz="3249">
                <a:solidFill>
                  <a:srgbClr val="3D3D3D"/>
                </a:solidFill>
                <a:latin typeface="Alice's Cake Shop"/>
                <a:ea typeface="Alice's Cake Shop"/>
                <a:cs typeface="Alice's Cake Shop"/>
                <a:sym typeface="Alice's Cake Shop"/>
              </a:rPr>
              <a:t>Renowned for its unique architecture and historical importance.</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Royal Cemetery: </a:t>
            </a:r>
          </a:p>
          <a:p>
            <a:pPr algn="l">
              <a:lnSpc>
                <a:spcPts val="4549"/>
              </a:lnSpc>
            </a:pPr>
            <a:r>
              <a:rPr lang="en-US" sz="3249">
                <a:solidFill>
                  <a:srgbClr val="3D3D3D"/>
                </a:solidFill>
                <a:latin typeface="Alice's Cake Shop"/>
                <a:ea typeface="Alice's Cake Shop"/>
                <a:cs typeface="Alice's Cake Shop"/>
                <a:sym typeface="Alice's Cake Shop"/>
              </a:rPr>
              <a:t>Home to the earliest pharaohs.</a:t>
            </a:r>
          </a:p>
          <a:p>
            <a:pPr algn="l">
              <a:lnSpc>
                <a:spcPts val="4549"/>
              </a:lnSpc>
            </a:pPr>
            <a:endParaRPr lang="en-US" sz="3249">
              <a:solidFill>
                <a:srgbClr val="3D3D3D"/>
              </a:solidFill>
              <a:latin typeface="Alice's Cake Shop"/>
              <a:ea typeface="Alice's Cake Shop"/>
              <a:cs typeface="Alice's Cake Shop"/>
              <a:sym typeface="Alice's Cake Shop"/>
            </a:endParaRP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Evening:</a:t>
            </a:r>
          </a:p>
          <a:p>
            <a:pPr algn="l">
              <a:lnSpc>
                <a:spcPts val="4549"/>
              </a:lnSpc>
            </a:pPr>
            <a:r>
              <a:rPr lang="en-US" sz="3249">
                <a:solidFill>
                  <a:srgbClr val="3D3D3D"/>
                </a:solidFill>
                <a:latin typeface="Alice's Cake Shop"/>
                <a:ea typeface="Alice's Cake Shop"/>
                <a:cs typeface="Alice's Cake Shop"/>
                <a:sym typeface="Alice's Cake Shop"/>
              </a:rPr>
              <a:t>Transfer to Luxor, check in to your hotel, and enjoy free time.</a:t>
            </a:r>
          </a:p>
          <a:p>
            <a:pPr algn="l">
              <a:lnSpc>
                <a:spcPts val="4549"/>
              </a:lnSpc>
            </a:pPr>
            <a:endParaRPr lang="en-US" sz="3249">
              <a:solidFill>
                <a:srgbClr val="3D3D3D"/>
              </a:solidFill>
              <a:latin typeface="Alice's Cake Shop"/>
              <a:ea typeface="Alice's Cake Shop"/>
              <a:cs typeface="Alice's Cake Shop"/>
              <a:sym typeface="Alice's Cake Shop"/>
            </a:endParaRPr>
          </a:p>
          <a:p>
            <a:pPr algn="l">
              <a:lnSpc>
                <a:spcPts val="4862"/>
              </a:lnSpc>
            </a:pPr>
            <a:endParaRPr lang="en-US" sz="3249">
              <a:solidFill>
                <a:srgbClr val="3D3D3D"/>
              </a:solidFill>
              <a:latin typeface="Alice's Cake Shop"/>
              <a:ea typeface="Alice's Cake Shop"/>
              <a:cs typeface="Alice's Cake Shop"/>
              <a:sym typeface="Alice's Cake Shop"/>
            </a:endParaRPr>
          </a:p>
          <a:p>
            <a:pPr algn="l">
              <a:lnSpc>
                <a:spcPts val="4862"/>
              </a:lnSpc>
            </a:pPr>
            <a:endParaRPr lang="en-US" sz="3249">
              <a:solidFill>
                <a:srgbClr val="3D3D3D"/>
              </a:solidFill>
              <a:latin typeface="Alice's Cake Shop"/>
              <a:ea typeface="Alice's Cake Shop"/>
              <a:cs typeface="Alice's Cake Shop"/>
              <a:sym typeface="Alice's Cake Shop"/>
            </a:endParaRPr>
          </a:p>
          <a:p>
            <a:pPr algn="l">
              <a:lnSpc>
                <a:spcPts val="4722"/>
              </a:lnSpc>
            </a:pPr>
            <a:endParaRPr lang="en-US" sz="3249">
              <a:solidFill>
                <a:srgbClr val="3D3D3D"/>
              </a:solidFill>
              <a:latin typeface="Alice's Cake Shop"/>
              <a:ea typeface="Alice's Cake Shop"/>
              <a:cs typeface="Alice's Cake Shop"/>
              <a:sym typeface="Alice's Cake Sho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Freeform 5"/>
          <p:cNvSpPr/>
          <p:nvPr/>
        </p:nvSpPr>
        <p:spPr>
          <a:xfrm>
            <a:off x="5884628" y="181097"/>
            <a:ext cx="12116494" cy="11182631"/>
          </a:xfrm>
          <a:custGeom>
            <a:avLst/>
            <a:gdLst/>
            <a:ahLst/>
            <a:cxnLst/>
            <a:rect l="l" t="t" r="r" b="b"/>
            <a:pathLst>
              <a:path w="12116494" h="11182631">
                <a:moveTo>
                  <a:pt x="0" y="0"/>
                </a:moveTo>
                <a:lnTo>
                  <a:pt x="12116494" y="0"/>
                </a:lnTo>
                <a:lnTo>
                  <a:pt x="12116494" y="11182631"/>
                </a:lnTo>
                <a:lnTo>
                  <a:pt x="0" y="11182631"/>
                </a:lnTo>
                <a:lnTo>
                  <a:pt x="0" y="0"/>
                </a:lnTo>
                <a:close/>
              </a:path>
            </a:pathLst>
          </a:custGeom>
          <a:blipFill>
            <a:blip r:embed="rId7"/>
            <a:stretch>
              <a:fillRect l="-10238" r="-14270"/>
            </a:stretch>
          </a:blipFill>
        </p:spPr>
        <p:txBody>
          <a:bodyPr/>
          <a:lstStyle/>
          <a:p>
            <a:endParaRPr lang="de-AT"/>
          </a:p>
        </p:txBody>
      </p:sp>
      <p:sp>
        <p:nvSpPr>
          <p:cNvPr id="6" name="Freeform 6"/>
          <p:cNvSpPr/>
          <p:nvPr/>
        </p:nvSpPr>
        <p:spPr>
          <a:xfrm>
            <a:off x="6287388" y="8963794"/>
            <a:ext cx="1799719" cy="1199063"/>
          </a:xfrm>
          <a:custGeom>
            <a:avLst/>
            <a:gdLst/>
            <a:ahLst/>
            <a:cxnLst/>
            <a:rect l="l" t="t" r="r" b="b"/>
            <a:pathLst>
              <a:path w="1799719" h="1199063">
                <a:moveTo>
                  <a:pt x="0" y="0"/>
                </a:moveTo>
                <a:lnTo>
                  <a:pt x="1799718" y="0"/>
                </a:lnTo>
                <a:lnTo>
                  <a:pt x="1799718" y="1199063"/>
                </a:lnTo>
                <a:lnTo>
                  <a:pt x="0" y="1199063"/>
                </a:lnTo>
                <a:lnTo>
                  <a:pt x="0" y="0"/>
                </a:lnTo>
                <a:close/>
              </a:path>
            </a:pathLst>
          </a:custGeom>
          <a:blipFill>
            <a:blip r:embed="rId8"/>
            <a:stretch>
              <a:fillRect/>
            </a:stretch>
          </a:blipFill>
        </p:spPr>
        <p:txBody>
          <a:bodyPr/>
          <a:lstStyle/>
          <a:p>
            <a:endParaRPr lang="de-AT"/>
          </a:p>
        </p:txBody>
      </p:sp>
      <p:sp>
        <p:nvSpPr>
          <p:cNvPr id="7" name="Freeform 7"/>
          <p:cNvSpPr/>
          <p:nvPr/>
        </p:nvSpPr>
        <p:spPr>
          <a:xfrm rot="865843">
            <a:off x="7782715" y="7642973"/>
            <a:ext cx="3239409" cy="2150157"/>
          </a:xfrm>
          <a:custGeom>
            <a:avLst/>
            <a:gdLst/>
            <a:ahLst/>
            <a:cxnLst/>
            <a:rect l="l" t="t" r="r" b="b"/>
            <a:pathLst>
              <a:path w="3239409" h="2150157">
                <a:moveTo>
                  <a:pt x="0" y="0"/>
                </a:moveTo>
                <a:lnTo>
                  <a:pt x="3239409" y="0"/>
                </a:lnTo>
                <a:lnTo>
                  <a:pt x="3239409" y="2150157"/>
                </a:lnTo>
                <a:lnTo>
                  <a:pt x="0" y="2150157"/>
                </a:lnTo>
                <a:lnTo>
                  <a:pt x="0" y="0"/>
                </a:lnTo>
                <a:close/>
              </a:path>
            </a:pathLst>
          </a:custGeom>
          <a:blipFill>
            <a:blip r:embed="rId9"/>
            <a:stretch>
              <a:fillRect/>
            </a:stretch>
          </a:blipFill>
        </p:spPr>
        <p:txBody>
          <a:bodyPr/>
          <a:lstStyle/>
          <a:p>
            <a:endParaRPr lang="de-AT"/>
          </a:p>
        </p:txBody>
      </p:sp>
      <p:sp>
        <p:nvSpPr>
          <p:cNvPr id="8" name="TextBox 8"/>
          <p:cNvSpPr txBox="1"/>
          <p:nvPr/>
        </p:nvSpPr>
        <p:spPr>
          <a:xfrm>
            <a:off x="761216" y="640658"/>
            <a:ext cx="8539091" cy="3908264"/>
          </a:xfrm>
          <a:prstGeom prst="rect">
            <a:avLst/>
          </a:prstGeom>
        </p:spPr>
        <p:txBody>
          <a:bodyPr lIns="0" tIns="0" rIns="0" bIns="0" rtlCol="0" anchor="t">
            <a:spAutoFit/>
          </a:bodyPr>
          <a:lstStyle/>
          <a:p>
            <a:pPr algn="l">
              <a:lnSpc>
                <a:spcPts val="6094"/>
              </a:lnSpc>
            </a:pPr>
            <a:r>
              <a:rPr lang="en-US" sz="6348">
                <a:solidFill>
                  <a:srgbClr val="FFFFFF"/>
                </a:solidFill>
                <a:latin typeface="The Seasons"/>
                <a:ea typeface="The Seasons"/>
                <a:cs typeface="The Seasons"/>
                <a:sym typeface="The Seasons"/>
              </a:rPr>
              <a:t>Day 4: </a:t>
            </a:r>
          </a:p>
          <a:p>
            <a:pPr algn="l">
              <a:lnSpc>
                <a:spcPts val="6094"/>
              </a:lnSpc>
            </a:pPr>
            <a:r>
              <a:rPr lang="en-US" sz="6348">
                <a:solidFill>
                  <a:srgbClr val="FFFFFF"/>
                </a:solidFill>
                <a:latin typeface="The Seasons"/>
                <a:ea typeface="The Seasons"/>
                <a:cs typeface="The Seasons"/>
                <a:sym typeface="The Seasons"/>
              </a:rPr>
              <a:t>Luxor</a:t>
            </a:r>
          </a:p>
          <a:p>
            <a:pPr algn="l">
              <a:lnSpc>
                <a:spcPts val="6094"/>
              </a:lnSpc>
            </a:pPr>
            <a:endParaRPr lang="en-US" sz="6348">
              <a:solidFill>
                <a:srgbClr val="FFFFFF"/>
              </a:solidFill>
              <a:latin typeface="The Seasons"/>
              <a:ea typeface="The Seasons"/>
              <a:cs typeface="The Seasons"/>
              <a:sym typeface="The Seasons"/>
            </a:endParaRPr>
          </a:p>
          <a:p>
            <a:pPr marL="0" lvl="0" indent="0" algn="l">
              <a:lnSpc>
                <a:spcPts val="6094"/>
              </a:lnSpc>
            </a:pPr>
            <a:endParaRPr lang="en-US" sz="6348">
              <a:solidFill>
                <a:srgbClr val="FFFFFF"/>
              </a:solidFill>
              <a:latin typeface="The Seasons"/>
              <a:ea typeface="The Seasons"/>
              <a:cs typeface="The Seasons"/>
              <a:sym typeface="The Seasons"/>
            </a:endParaRPr>
          </a:p>
          <a:p>
            <a:pPr marL="0" lvl="0" indent="0" algn="l">
              <a:lnSpc>
                <a:spcPts val="6094"/>
              </a:lnSpc>
            </a:pPr>
            <a:endParaRPr lang="en-US" sz="6348">
              <a:solidFill>
                <a:srgbClr val="FFFFFF"/>
              </a:solidFill>
              <a:latin typeface="The Seasons"/>
              <a:ea typeface="The Seasons"/>
              <a:cs typeface="The Seasons"/>
              <a:sym typeface="The Seasons"/>
            </a:endParaRPr>
          </a:p>
        </p:txBody>
      </p:sp>
      <p:sp>
        <p:nvSpPr>
          <p:cNvPr id="9" name="TextBox 9"/>
          <p:cNvSpPr txBox="1"/>
          <p:nvPr/>
        </p:nvSpPr>
        <p:spPr>
          <a:xfrm>
            <a:off x="6148143" y="302874"/>
            <a:ext cx="5090798" cy="9288483"/>
          </a:xfrm>
          <a:prstGeom prst="rect">
            <a:avLst/>
          </a:prstGeom>
        </p:spPr>
        <p:txBody>
          <a:bodyPr lIns="0" tIns="0" rIns="0" bIns="0" rtlCol="0" anchor="t">
            <a:spAutoFit/>
          </a:bodyPr>
          <a:lstStyle/>
          <a:p>
            <a:pPr algn="l">
              <a:lnSpc>
                <a:spcPts val="4549"/>
              </a:lnSpc>
            </a:pPr>
            <a:endParaRPr/>
          </a:p>
          <a:p>
            <a:pPr algn="l">
              <a:lnSpc>
                <a:spcPts val="4549"/>
              </a:lnSpc>
            </a:pPr>
            <a:r>
              <a:rPr lang="en-US" sz="3249">
                <a:solidFill>
                  <a:srgbClr val="004AAD"/>
                </a:solidFill>
                <a:latin typeface="Alice's Cake Shop"/>
                <a:ea typeface="Alice's Cake Shop"/>
                <a:cs typeface="Alice's Cake Shop"/>
                <a:sym typeface="Alice's Cake Shop"/>
              </a:rPr>
              <a:t>Morning Guided Tour:</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Memnon Colossi: </a:t>
            </a:r>
          </a:p>
          <a:p>
            <a:pPr algn="l">
              <a:lnSpc>
                <a:spcPts val="4549"/>
              </a:lnSpc>
            </a:pPr>
            <a:r>
              <a:rPr lang="en-US" sz="3249">
                <a:solidFill>
                  <a:srgbClr val="3D3D3D"/>
                </a:solidFill>
                <a:latin typeface="Alice's Cake Shop"/>
                <a:ea typeface="Alice's Cake Shop"/>
                <a:cs typeface="Alice's Cake Shop"/>
                <a:sym typeface="Alice's Cake Shop"/>
              </a:rPr>
              <a:t>Two massive statues of Pharaoh Amenhotep III.</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Valley of the Kings: </a:t>
            </a:r>
          </a:p>
          <a:p>
            <a:pPr algn="l">
              <a:lnSpc>
                <a:spcPts val="4549"/>
              </a:lnSpc>
            </a:pPr>
            <a:r>
              <a:rPr lang="en-US" sz="3249">
                <a:solidFill>
                  <a:srgbClr val="3D3D3D"/>
                </a:solidFill>
                <a:latin typeface="Alice's Cake Shop"/>
                <a:ea typeface="Alice's Cake Shop"/>
                <a:cs typeface="Alice's Cake Shop"/>
                <a:sym typeface="Alice's Cake Shop"/>
              </a:rPr>
              <a:t>Discover the tombs of New Kingdom pharaohs, including Tutankhamun’s.</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Temple of Hatshepsut: </a:t>
            </a:r>
          </a:p>
          <a:p>
            <a:pPr algn="l">
              <a:lnSpc>
                <a:spcPts val="4549"/>
              </a:lnSpc>
            </a:pPr>
            <a:r>
              <a:rPr lang="en-US" sz="3249">
                <a:solidFill>
                  <a:srgbClr val="3D3D3D"/>
                </a:solidFill>
                <a:latin typeface="Alice's Cake Shop"/>
                <a:ea typeface="Alice's Cake Shop"/>
                <a:cs typeface="Alice's Cake Shop"/>
                <a:sym typeface="Alice's Cake Shop"/>
              </a:rPr>
              <a:t>A stunning mortuary temple honoring Queen Hatshepsut.</a:t>
            </a:r>
          </a:p>
          <a:p>
            <a:pPr algn="l">
              <a:lnSpc>
                <a:spcPts val="4549"/>
              </a:lnSpc>
            </a:pPr>
            <a:endParaRPr lang="en-US" sz="3249">
              <a:solidFill>
                <a:srgbClr val="3D3D3D"/>
              </a:solidFill>
              <a:latin typeface="Alice's Cake Shop"/>
              <a:ea typeface="Alice's Cake Shop"/>
              <a:cs typeface="Alice's Cake Shop"/>
              <a:sym typeface="Alice's Cake Shop"/>
            </a:endParaRPr>
          </a:p>
          <a:p>
            <a:pPr algn="l">
              <a:lnSpc>
                <a:spcPts val="4549"/>
              </a:lnSpc>
            </a:pPr>
            <a:endParaRPr lang="en-US" sz="3249">
              <a:solidFill>
                <a:srgbClr val="3D3D3D"/>
              </a:solidFill>
              <a:latin typeface="Alice's Cake Shop"/>
              <a:ea typeface="Alice's Cake Shop"/>
              <a:cs typeface="Alice's Cake Shop"/>
              <a:sym typeface="Alice's Cake Shop"/>
            </a:endParaRPr>
          </a:p>
          <a:p>
            <a:pPr algn="l">
              <a:lnSpc>
                <a:spcPts val="4862"/>
              </a:lnSpc>
            </a:pPr>
            <a:endParaRPr lang="en-US" sz="3249">
              <a:solidFill>
                <a:srgbClr val="3D3D3D"/>
              </a:solidFill>
              <a:latin typeface="Alice's Cake Shop"/>
              <a:ea typeface="Alice's Cake Shop"/>
              <a:cs typeface="Alice's Cake Shop"/>
              <a:sym typeface="Alice's Cake Shop"/>
            </a:endParaRPr>
          </a:p>
          <a:p>
            <a:pPr algn="l">
              <a:lnSpc>
                <a:spcPts val="4862"/>
              </a:lnSpc>
            </a:pPr>
            <a:endParaRPr lang="en-US" sz="3249">
              <a:solidFill>
                <a:srgbClr val="3D3D3D"/>
              </a:solidFill>
              <a:latin typeface="Alice's Cake Shop"/>
              <a:ea typeface="Alice's Cake Shop"/>
              <a:cs typeface="Alice's Cake Shop"/>
              <a:sym typeface="Alice's Cake Shop"/>
            </a:endParaRPr>
          </a:p>
          <a:p>
            <a:pPr algn="l">
              <a:lnSpc>
                <a:spcPts val="4722"/>
              </a:lnSpc>
            </a:pPr>
            <a:endParaRPr lang="en-US" sz="3249">
              <a:solidFill>
                <a:srgbClr val="3D3D3D"/>
              </a:solidFill>
              <a:latin typeface="Alice's Cake Shop"/>
              <a:ea typeface="Alice's Cake Shop"/>
              <a:cs typeface="Alice's Cake Shop"/>
              <a:sym typeface="Alice's Cake Shop"/>
            </a:endParaRPr>
          </a:p>
        </p:txBody>
      </p:sp>
      <p:sp>
        <p:nvSpPr>
          <p:cNvPr id="10" name="TextBox 10"/>
          <p:cNvSpPr txBox="1"/>
          <p:nvPr/>
        </p:nvSpPr>
        <p:spPr>
          <a:xfrm>
            <a:off x="12758141" y="184956"/>
            <a:ext cx="4892018" cy="11480800"/>
          </a:xfrm>
          <a:prstGeom prst="rect">
            <a:avLst/>
          </a:prstGeom>
        </p:spPr>
        <p:txBody>
          <a:bodyPr lIns="0" tIns="0" rIns="0" bIns="0" rtlCol="0" anchor="t">
            <a:spAutoFit/>
          </a:bodyPr>
          <a:lstStyle/>
          <a:p>
            <a:pPr algn="l">
              <a:lnSpc>
                <a:spcPts val="4549"/>
              </a:lnSpc>
            </a:pPr>
            <a:endParaRPr/>
          </a:p>
          <a:p>
            <a:pPr algn="l">
              <a:lnSpc>
                <a:spcPts val="4549"/>
              </a:lnSpc>
            </a:pPr>
            <a:r>
              <a:rPr lang="en-US" sz="3249">
                <a:solidFill>
                  <a:srgbClr val="004AAD"/>
                </a:solidFill>
                <a:latin typeface="Alice's Cake Shop"/>
                <a:ea typeface="Alice's Cake Shop"/>
                <a:cs typeface="Alice's Cake Shop"/>
                <a:sym typeface="Alice's Cake Shop"/>
              </a:rPr>
              <a:t>Afternoon Visits:</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Karnak Temple: </a:t>
            </a:r>
          </a:p>
          <a:p>
            <a:pPr algn="l">
              <a:lnSpc>
                <a:spcPts val="4549"/>
              </a:lnSpc>
            </a:pPr>
            <a:r>
              <a:rPr lang="en-US" sz="3249">
                <a:solidFill>
                  <a:srgbClr val="3D3D3D"/>
                </a:solidFill>
                <a:latin typeface="Alice's Cake Shop"/>
                <a:ea typeface="Alice's Cake Shop"/>
                <a:cs typeface="Alice's Cake Shop"/>
                <a:sym typeface="Alice's Cake Shop"/>
              </a:rPr>
              <a:t>The largest temple complex in Egypt, built over 1,500 years.</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Luxor Temple: </a:t>
            </a:r>
          </a:p>
          <a:p>
            <a:pPr algn="l">
              <a:lnSpc>
                <a:spcPts val="4549"/>
              </a:lnSpc>
            </a:pPr>
            <a:r>
              <a:rPr lang="en-US" sz="3249">
                <a:solidFill>
                  <a:srgbClr val="3D3D3D"/>
                </a:solidFill>
                <a:latin typeface="Alice's Cake Shop"/>
                <a:ea typeface="Alice's Cake Shop"/>
                <a:cs typeface="Alice's Cake Shop"/>
                <a:sym typeface="Alice's Cake Shop"/>
              </a:rPr>
              <a:t>A majestic sanctuary dating back to 1400 BC, once a Roman fortress.</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Special Experience: </a:t>
            </a:r>
          </a:p>
          <a:p>
            <a:pPr algn="l">
              <a:lnSpc>
                <a:spcPts val="4549"/>
              </a:lnSpc>
            </a:pPr>
            <a:r>
              <a:rPr lang="en-US" sz="3249">
                <a:solidFill>
                  <a:srgbClr val="3D3D3D"/>
                </a:solidFill>
                <a:latin typeface="Alice's Cake Shop"/>
                <a:ea typeface="Alice's Cake Shop"/>
                <a:cs typeface="Alice's Cake Shop"/>
                <a:sym typeface="Alice's Cake Shop"/>
              </a:rPr>
              <a:t>Take a scenic Nile River cruise aboard a traditional felucca.</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Evening: </a:t>
            </a:r>
          </a:p>
          <a:p>
            <a:pPr algn="l">
              <a:lnSpc>
                <a:spcPts val="4549"/>
              </a:lnSpc>
            </a:pPr>
            <a:r>
              <a:rPr lang="en-US" sz="3249">
                <a:solidFill>
                  <a:srgbClr val="3D3D3D"/>
                </a:solidFill>
                <a:latin typeface="Alice's Cake Shop"/>
                <a:ea typeface="Alice's Cake Shop"/>
                <a:cs typeface="Alice's Cake Shop"/>
                <a:sym typeface="Alice's Cake Shop"/>
              </a:rPr>
              <a:t>Transfer to Luxor Airport for a flight to Cairo. Check in to your hotel upon arrival.</a:t>
            </a:r>
          </a:p>
          <a:p>
            <a:pPr algn="l">
              <a:lnSpc>
                <a:spcPts val="4549"/>
              </a:lnSpc>
            </a:pPr>
            <a:endParaRPr lang="en-US" sz="3249">
              <a:solidFill>
                <a:srgbClr val="3D3D3D"/>
              </a:solidFill>
              <a:latin typeface="Alice's Cake Shop"/>
              <a:ea typeface="Alice's Cake Shop"/>
              <a:cs typeface="Alice's Cake Shop"/>
              <a:sym typeface="Alice's Cake Shop"/>
            </a:endParaRPr>
          </a:p>
          <a:p>
            <a:pPr algn="l">
              <a:lnSpc>
                <a:spcPts val="4549"/>
              </a:lnSpc>
            </a:pPr>
            <a:endParaRPr lang="en-US" sz="3249">
              <a:solidFill>
                <a:srgbClr val="3D3D3D"/>
              </a:solidFill>
              <a:latin typeface="Alice's Cake Shop"/>
              <a:ea typeface="Alice's Cake Shop"/>
              <a:cs typeface="Alice's Cake Shop"/>
              <a:sym typeface="Alice's Cake Shop"/>
            </a:endParaRPr>
          </a:p>
          <a:p>
            <a:pPr algn="l">
              <a:lnSpc>
                <a:spcPts val="4549"/>
              </a:lnSpc>
            </a:pPr>
            <a:endParaRPr lang="en-US" sz="3249">
              <a:solidFill>
                <a:srgbClr val="3D3D3D"/>
              </a:solidFill>
              <a:latin typeface="Alice's Cake Shop"/>
              <a:ea typeface="Alice's Cake Shop"/>
              <a:cs typeface="Alice's Cake Shop"/>
              <a:sym typeface="Alice's Cake Shop"/>
            </a:endParaRPr>
          </a:p>
          <a:p>
            <a:pPr algn="l">
              <a:lnSpc>
                <a:spcPts val="4549"/>
              </a:lnSpc>
            </a:pPr>
            <a:endParaRPr lang="en-US" sz="3249">
              <a:solidFill>
                <a:srgbClr val="3D3D3D"/>
              </a:solidFill>
              <a:latin typeface="Alice's Cake Shop"/>
              <a:ea typeface="Alice's Cake Shop"/>
              <a:cs typeface="Alice's Cake Shop"/>
              <a:sym typeface="Alice's Cake Shop"/>
            </a:endParaRPr>
          </a:p>
          <a:p>
            <a:pPr algn="l">
              <a:lnSpc>
                <a:spcPts val="4549"/>
              </a:lnSpc>
            </a:pPr>
            <a:endParaRPr lang="en-US" sz="3249">
              <a:solidFill>
                <a:srgbClr val="3D3D3D"/>
              </a:solidFill>
              <a:latin typeface="Alice's Cake Shop"/>
              <a:ea typeface="Alice's Cake Shop"/>
              <a:cs typeface="Alice's Cake Shop"/>
              <a:sym typeface="Alice's Cake Sho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88" b="-9288"/>
            </a:stretch>
          </a:blipFill>
        </p:spPr>
        <p:txBody>
          <a:bodyPr/>
          <a:lstStyle/>
          <a:p>
            <a:endParaRPr lang="de-AT"/>
          </a:p>
        </p:txBody>
      </p:sp>
      <p:sp>
        <p:nvSpPr>
          <p:cNvPr id="3" name="Freeform 3"/>
          <p:cNvSpPr/>
          <p:nvPr/>
        </p:nvSpPr>
        <p:spPr>
          <a:xfrm>
            <a:off x="0" y="10271760"/>
            <a:ext cx="312615" cy="15240"/>
          </a:xfrm>
          <a:custGeom>
            <a:avLst/>
            <a:gdLst/>
            <a:ahLst/>
            <a:cxnLst/>
            <a:rect l="l" t="t" r="r" b="b"/>
            <a:pathLst>
              <a:path w="312615" h="15240">
                <a:moveTo>
                  <a:pt x="0" y="0"/>
                </a:moveTo>
                <a:lnTo>
                  <a:pt x="312615" y="0"/>
                </a:lnTo>
                <a:lnTo>
                  <a:pt x="312615"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Freeform 5"/>
          <p:cNvSpPr/>
          <p:nvPr/>
        </p:nvSpPr>
        <p:spPr>
          <a:xfrm>
            <a:off x="-1105599" y="7429659"/>
            <a:ext cx="5635358" cy="2939619"/>
          </a:xfrm>
          <a:custGeom>
            <a:avLst/>
            <a:gdLst/>
            <a:ahLst/>
            <a:cxnLst/>
            <a:rect l="l" t="t" r="r" b="b"/>
            <a:pathLst>
              <a:path w="5635358" h="2939619">
                <a:moveTo>
                  <a:pt x="0" y="0"/>
                </a:moveTo>
                <a:lnTo>
                  <a:pt x="5635357" y="0"/>
                </a:lnTo>
                <a:lnTo>
                  <a:pt x="5635357" y="2939619"/>
                </a:lnTo>
                <a:lnTo>
                  <a:pt x="0" y="2939619"/>
                </a:lnTo>
                <a:lnTo>
                  <a:pt x="0" y="0"/>
                </a:lnTo>
                <a:close/>
              </a:path>
            </a:pathLst>
          </a:custGeom>
          <a:blipFill>
            <a:blip r:embed="rId7"/>
            <a:stretch>
              <a:fillRect t="-27722"/>
            </a:stretch>
          </a:blipFill>
        </p:spPr>
        <p:txBody>
          <a:bodyPr/>
          <a:lstStyle/>
          <a:p>
            <a:endParaRPr lang="de-AT"/>
          </a:p>
        </p:txBody>
      </p:sp>
      <p:sp>
        <p:nvSpPr>
          <p:cNvPr id="6" name="Freeform 6"/>
          <p:cNvSpPr/>
          <p:nvPr/>
        </p:nvSpPr>
        <p:spPr>
          <a:xfrm>
            <a:off x="9879146" y="3924088"/>
            <a:ext cx="8980571" cy="6347672"/>
          </a:xfrm>
          <a:custGeom>
            <a:avLst/>
            <a:gdLst/>
            <a:ahLst/>
            <a:cxnLst/>
            <a:rect l="l" t="t" r="r" b="b"/>
            <a:pathLst>
              <a:path w="8980571" h="6347672">
                <a:moveTo>
                  <a:pt x="0" y="0"/>
                </a:moveTo>
                <a:lnTo>
                  <a:pt x="8980571" y="0"/>
                </a:lnTo>
                <a:lnTo>
                  <a:pt x="8980571" y="6347672"/>
                </a:lnTo>
                <a:lnTo>
                  <a:pt x="0" y="6347672"/>
                </a:lnTo>
                <a:lnTo>
                  <a:pt x="0" y="0"/>
                </a:lnTo>
                <a:close/>
              </a:path>
            </a:pathLst>
          </a:custGeom>
          <a:blipFill>
            <a:blip r:embed="rId8"/>
            <a:stretch>
              <a:fillRect t="-8497" r="-1001" b="-8497"/>
            </a:stretch>
          </a:blipFill>
        </p:spPr>
        <p:txBody>
          <a:bodyPr/>
          <a:lstStyle/>
          <a:p>
            <a:endParaRPr lang="de-AT"/>
          </a:p>
        </p:txBody>
      </p:sp>
      <p:sp>
        <p:nvSpPr>
          <p:cNvPr id="7" name="TextBox 7"/>
          <p:cNvSpPr txBox="1"/>
          <p:nvPr/>
        </p:nvSpPr>
        <p:spPr>
          <a:xfrm>
            <a:off x="620795" y="527999"/>
            <a:ext cx="5369037" cy="2365214"/>
          </a:xfrm>
          <a:prstGeom prst="rect">
            <a:avLst/>
          </a:prstGeom>
        </p:spPr>
        <p:txBody>
          <a:bodyPr lIns="0" tIns="0" rIns="0" bIns="0" rtlCol="0" anchor="t">
            <a:spAutoFit/>
          </a:bodyPr>
          <a:lstStyle/>
          <a:p>
            <a:pPr marL="0" lvl="0" indent="0" algn="l">
              <a:lnSpc>
                <a:spcPts val="6094"/>
              </a:lnSpc>
            </a:pPr>
            <a:r>
              <a:rPr lang="en-US" sz="6348">
                <a:solidFill>
                  <a:srgbClr val="FFFFFF"/>
                </a:solidFill>
                <a:latin typeface="The Seasons"/>
                <a:ea typeface="The Seasons"/>
                <a:cs typeface="The Seasons"/>
                <a:sym typeface="The Seasons"/>
              </a:rPr>
              <a:t>Day 5: Alexandria</a:t>
            </a:r>
          </a:p>
          <a:p>
            <a:pPr marL="0" lvl="0" indent="0" algn="l">
              <a:lnSpc>
                <a:spcPts val="6094"/>
              </a:lnSpc>
            </a:pPr>
            <a:endParaRPr lang="en-US" sz="6348">
              <a:solidFill>
                <a:srgbClr val="FFFFFF"/>
              </a:solidFill>
              <a:latin typeface="The Seasons"/>
              <a:ea typeface="The Seasons"/>
              <a:cs typeface="The Seasons"/>
              <a:sym typeface="The Seasons"/>
            </a:endParaRPr>
          </a:p>
        </p:txBody>
      </p:sp>
      <p:sp>
        <p:nvSpPr>
          <p:cNvPr id="8" name="TextBox 8"/>
          <p:cNvSpPr txBox="1"/>
          <p:nvPr/>
        </p:nvSpPr>
        <p:spPr>
          <a:xfrm>
            <a:off x="11509216" y="4358599"/>
            <a:ext cx="6159727" cy="4899701"/>
          </a:xfrm>
          <a:prstGeom prst="rect">
            <a:avLst/>
          </a:prstGeom>
        </p:spPr>
        <p:txBody>
          <a:bodyPr lIns="0" tIns="0" rIns="0" bIns="0" rtlCol="0" anchor="t">
            <a:spAutoFit/>
          </a:bodyPr>
          <a:lstStyle/>
          <a:p>
            <a:pPr marL="577188" lvl="1" indent="-288594" algn="l">
              <a:lnSpc>
                <a:spcPts val="3742"/>
              </a:lnSpc>
              <a:buFont typeface="Arial"/>
              <a:buChar char="•"/>
            </a:pPr>
            <a:r>
              <a:rPr lang="en-US" sz="2673">
                <a:solidFill>
                  <a:srgbClr val="000000"/>
                </a:solidFill>
                <a:latin typeface="Alice's Cake Shop"/>
                <a:ea typeface="Alice's Cake Shop"/>
                <a:cs typeface="Alice's Cake Shop"/>
                <a:sym typeface="Alice's Cake Shop"/>
              </a:rPr>
              <a:t>Kom El Shoqafa Catacombs: </a:t>
            </a:r>
          </a:p>
          <a:p>
            <a:pPr algn="l">
              <a:lnSpc>
                <a:spcPts val="3742"/>
              </a:lnSpc>
            </a:pPr>
            <a:r>
              <a:rPr lang="en-US" sz="2673">
                <a:solidFill>
                  <a:srgbClr val="3D3D3D"/>
                </a:solidFill>
                <a:latin typeface="Alice's Cake Shop"/>
                <a:ea typeface="Alice's Cake Shop"/>
                <a:cs typeface="Alice's Cake Shop"/>
                <a:sym typeface="Alice's Cake Shop"/>
              </a:rPr>
              <a:t>An extraordinary Greco-Roman burial site discovered by chance.</a:t>
            </a:r>
          </a:p>
          <a:p>
            <a:pPr marL="577188" lvl="1" indent="-288594" algn="l">
              <a:lnSpc>
                <a:spcPts val="3742"/>
              </a:lnSpc>
              <a:buFont typeface="Arial"/>
              <a:buChar char="•"/>
            </a:pPr>
            <a:r>
              <a:rPr lang="en-US" sz="2673">
                <a:solidFill>
                  <a:srgbClr val="000000"/>
                </a:solidFill>
                <a:latin typeface="Alice's Cake Shop"/>
                <a:ea typeface="Alice's Cake Shop"/>
                <a:cs typeface="Alice's Cake Shop"/>
                <a:sym typeface="Alice's Cake Shop"/>
              </a:rPr>
              <a:t>Bibliotheca Alexandrina: </a:t>
            </a:r>
          </a:p>
          <a:p>
            <a:pPr algn="l">
              <a:lnSpc>
                <a:spcPts val="3742"/>
              </a:lnSpc>
            </a:pPr>
            <a:r>
              <a:rPr lang="en-US" sz="2673">
                <a:solidFill>
                  <a:srgbClr val="3D3D3D"/>
                </a:solidFill>
                <a:latin typeface="Alice's Cake Shop"/>
                <a:ea typeface="Alice's Cake Shop"/>
                <a:cs typeface="Alice's Cake Shop"/>
                <a:sym typeface="Alice's Cake Shop"/>
              </a:rPr>
              <a:t>A modern revival of the ancient Great Library of Alexandria.</a:t>
            </a:r>
          </a:p>
          <a:p>
            <a:pPr marL="577188" lvl="1" indent="-288594" algn="l">
              <a:lnSpc>
                <a:spcPts val="3742"/>
              </a:lnSpc>
              <a:buFont typeface="Arial"/>
              <a:buChar char="•"/>
            </a:pPr>
            <a:r>
              <a:rPr lang="en-US" sz="2673">
                <a:solidFill>
                  <a:srgbClr val="000000"/>
                </a:solidFill>
                <a:latin typeface="Alice's Cake Shop"/>
                <a:ea typeface="Alice's Cake Shop"/>
                <a:cs typeface="Alice's Cake Shop"/>
                <a:sym typeface="Alice's Cake Shop"/>
              </a:rPr>
              <a:t>Citadel of Qaitbay: </a:t>
            </a:r>
          </a:p>
          <a:p>
            <a:pPr algn="l">
              <a:lnSpc>
                <a:spcPts val="3742"/>
              </a:lnSpc>
            </a:pPr>
            <a:r>
              <a:rPr lang="en-US" sz="2673">
                <a:solidFill>
                  <a:srgbClr val="3D3D3D"/>
                </a:solidFill>
                <a:latin typeface="Alice's Cake Shop"/>
                <a:ea typeface="Alice's Cake Shop"/>
                <a:cs typeface="Alice's Cake Shop"/>
                <a:sym typeface="Alice's Cake Shop"/>
              </a:rPr>
              <a:t>A 15th-century fortress built on the site of the ancient Lighthouse of Alexandria, one of the Seven Wonders of the Ancient World.</a:t>
            </a:r>
          </a:p>
          <a:p>
            <a:pPr algn="l">
              <a:lnSpc>
                <a:spcPts val="3742"/>
              </a:lnSpc>
            </a:pPr>
            <a:r>
              <a:rPr lang="en-US" sz="2673">
                <a:solidFill>
                  <a:srgbClr val="000000"/>
                </a:solidFill>
                <a:latin typeface="Alice's Cake Shop"/>
                <a:ea typeface="Alice's Cake Shop"/>
                <a:cs typeface="Alice's Cake Shop"/>
                <a:sym typeface="Alice's Cake Shop"/>
              </a:rPr>
              <a:t>Evening: Return to Cairo for an overnight stay.</a:t>
            </a:r>
          </a:p>
          <a:p>
            <a:pPr algn="l">
              <a:lnSpc>
                <a:spcPts val="5282"/>
              </a:lnSpc>
            </a:pPr>
            <a:endParaRPr lang="en-US" sz="2673">
              <a:solidFill>
                <a:srgbClr val="000000"/>
              </a:solidFill>
              <a:latin typeface="Alice's Cake Shop"/>
              <a:ea typeface="Alice's Cake Shop"/>
              <a:cs typeface="Alice's Cake Shop"/>
              <a:sym typeface="Alice's Cake Shop"/>
            </a:endParaRPr>
          </a:p>
        </p:txBody>
      </p:sp>
      <p:sp>
        <p:nvSpPr>
          <p:cNvPr id="9" name="TextBox 9"/>
          <p:cNvSpPr txBox="1"/>
          <p:nvPr/>
        </p:nvSpPr>
        <p:spPr>
          <a:xfrm rot="-1793515">
            <a:off x="1040039" y="8582033"/>
            <a:ext cx="2948478" cy="1023068"/>
          </a:xfrm>
          <a:prstGeom prst="rect">
            <a:avLst/>
          </a:prstGeom>
        </p:spPr>
        <p:txBody>
          <a:bodyPr lIns="0" tIns="0" rIns="0" bIns="0" rtlCol="0" anchor="t">
            <a:spAutoFit/>
          </a:bodyPr>
          <a:lstStyle/>
          <a:p>
            <a:pPr algn="l">
              <a:lnSpc>
                <a:spcPts val="3332"/>
              </a:lnSpc>
            </a:pPr>
            <a:r>
              <a:rPr lang="en-US" sz="2380">
                <a:solidFill>
                  <a:srgbClr val="3D3D3D"/>
                </a:solidFill>
                <a:latin typeface="Alice's Cake Shop"/>
                <a:ea typeface="Alice's Cake Shop"/>
                <a:cs typeface="Alice's Cake Shop"/>
                <a:sym typeface="Alice's Cake Shop"/>
              </a:rPr>
              <a:t>Morning Departure to Alexandria</a:t>
            </a:r>
          </a:p>
          <a:p>
            <a:pPr algn="l">
              <a:lnSpc>
                <a:spcPts val="4637"/>
              </a:lnSpc>
            </a:pPr>
            <a:endParaRPr lang="en-US" sz="2380">
              <a:solidFill>
                <a:srgbClr val="3D3D3D"/>
              </a:solidFill>
              <a:latin typeface="Alice's Cake Shop"/>
              <a:ea typeface="Alice's Cake Shop"/>
              <a:cs typeface="Alice's Cake Shop"/>
              <a:sym typeface="Alice's Cake Sho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5644" b="-7688"/>
            </a:stretch>
          </a:blipFill>
        </p:spPr>
        <p:txBody>
          <a:bodyPr/>
          <a:lstStyle/>
          <a:p>
            <a:endParaRPr lang="de-AT"/>
          </a:p>
        </p:txBody>
      </p:sp>
      <p:sp>
        <p:nvSpPr>
          <p:cNvPr id="3" name="Freeform 3"/>
          <p:cNvSpPr/>
          <p:nvPr/>
        </p:nvSpPr>
        <p:spPr>
          <a:xfrm>
            <a:off x="0" y="10271760"/>
            <a:ext cx="312615" cy="15240"/>
          </a:xfrm>
          <a:custGeom>
            <a:avLst/>
            <a:gdLst/>
            <a:ahLst/>
            <a:cxnLst/>
            <a:rect l="l" t="t" r="r" b="b"/>
            <a:pathLst>
              <a:path w="312615" h="15240">
                <a:moveTo>
                  <a:pt x="0" y="0"/>
                </a:moveTo>
                <a:lnTo>
                  <a:pt x="312615" y="0"/>
                </a:lnTo>
                <a:lnTo>
                  <a:pt x="312615"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Freeform 5"/>
          <p:cNvSpPr/>
          <p:nvPr/>
        </p:nvSpPr>
        <p:spPr>
          <a:xfrm>
            <a:off x="7326739" y="-196778"/>
            <a:ext cx="10961261" cy="10935922"/>
          </a:xfrm>
          <a:custGeom>
            <a:avLst/>
            <a:gdLst/>
            <a:ahLst/>
            <a:cxnLst/>
            <a:rect l="l" t="t" r="r" b="b"/>
            <a:pathLst>
              <a:path w="10961261" h="10935922">
                <a:moveTo>
                  <a:pt x="0" y="0"/>
                </a:moveTo>
                <a:lnTo>
                  <a:pt x="10961261" y="0"/>
                </a:lnTo>
                <a:lnTo>
                  <a:pt x="10961261" y="10935921"/>
                </a:lnTo>
                <a:lnTo>
                  <a:pt x="0" y="10935921"/>
                </a:lnTo>
                <a:lnTo>
                  <a:pt x="0" y="0"/>
                </a:lnTo>
                <a:close/>
              </a:path>
            </a:pathLst>
          </a:custGeom>
          <a:blipFill>
            <a:blip r:embed="rId7"/>
            <a:stretch>
              <a:fillRect l="-14107" t="-7832" r="-17291"/>
            </a:stretch>
          </a:blipFill>
        </p:spPr>
        <p:txBody>
          <a:bodyPr/>
          <a:lstStyle/>
          <a:p>
            <a:endParaRPr lang="de-AT"/>
          </a:p>
        </p:txBody>
      </p:sp>
      <p:sp>
        <p:nvSpPr>
          <p:cNvPr id="6" name="TextBox 6"/>
          <p:cNvSpPr txBox="1"/>
          <p:nvPr/>
        </p:nvSpPr>
        <p:spPr>
          <a:xfrm>
            <a:off x="620795" y="527999"/>
            <a:ext cx="5369037" cy="2365214"/>
          </a:xfrm>
          <a:prstGeom prst="rect">
            <a:avLst/>
          </a:prstGeom>
        </p:spPr>
        <p:txBody>
          <a:bodyPr lIns="0" tIns="0" rIns="0" bIns="0" rtlCol="0" anchor="t">
            <a:spAutoFit/>
          </a:bodyPr>
          <a:lstStyle/>
          <a:p>
            <a:pPr algn="l">
              <a:lnSpc>
                <a:spcPts val="6094"/>
              </a:lnSpc>
            </a:pPr>
            <a:r>
              <a:rPr lang="en-US" sz="6348">
                <a:solidFill>
                  <a:srgbClr val="000000"/>
                </a:solidFill>
                <a:latin typeface="The Seasons"/>
                <a:ea typeface="The Seasons"/>
                <a:cs typeface="The Seasons"/>
                <a:sym typeface="The Seasons"/>
              </a:rPr>
              <a:t>Day 6: </a:t>
            </a:r>
          </a:p>
          <a:p>
            <a:pPr algn="l">
              <a:lnSpc>
                <a:spcPts val="6094"/>
              </a:lnSpc>
            </a:pPr>
            <a:r>
              <a:rPr lang="en-US" sz="6348">
                <a:solidFill>
                  <a:srgbClr val="000000"/>
                </a:solidFill>
                <a:latin typeface="The Seasons"/>
                <a:ea typeface="The Seasons"/>
                <a:cs typeface="The Seasons"/>
                <a:sym typeface="The Seasons"/>
              </a:rPr>
              <a:t>Cairo</a:t>
            </a:r>
          </a:p>
          <a:p>
            <a:pPr marL="0" lvl="0" indent="0" algn="l">
              <a:lnSpc>
                <a:spcPts val="6094"/>
              </a:lnSpc>
            </a:pPr>
            <a:endParaRPr lang="en-US" sz="6348">
              <a:solidFill>
                <a:srgbClr val="000000"/>
              </a:solidFill>
              <a:latin typeface="The Seasons"/>
              <a:ea typeface="The Seasons"/>
              <a:cs typeface="The Seasons"/>
              <a:sym typeface="The Seasons"/>
            </a:endParaRPr>
          </a:p>
        </p:txBody>
      </p:sp>
      <p:sp>
        <p:nvSpPr>
          <p:cNvPr id="7" name="TextBox 7"/>
          <p:cNvSpPr txBox="1"/>
          <p:nvPr/>
        </p:nvSpPr>
        <p:spPr>
          <a:xfrm>
            <a:off x="8306747" y="201761"/>
            <a:ext cx="8767529" cy="9750128"/>
          </a:xfrm>
          <a:prstGeom prst="rect">
            <a:avLst/>
          </a:prstGeom>
        </p:spPr>
        <p:txBody>
          <a:bodyPr lIns="0" tIns="0" rIns="0" bIns="0" rtlCol="0" anchor="t">
            <a:spAutoFit/>
          </a:bodyPr>
          <a:lstStyle/>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Morning Guided Tour of Cairo:</a:t>
            </a:r>
          </a:p>
          <a:p>
            <a:pPr algn="l">
              <a:lnSpc>
                <a:spcPts val="4549"/>
              </a:lnSpc>
            </a:pPr>
            <a:r>
              <a:rPr lang="en-US" sz="3249">
                <a:solidFill>
                  <a:srgbClr val="3D3D3D"/>
                </a:solidFill>
                <a:latin typeface="Alice's Cake Shop"/>
                <a:ea typeface="Alice's Cake Shop"/>
                <a:cs typeface="Alice's Cake Shop"/>
                <a:sym typeface="Alice's Cake Shop"/>
              </a:rPr>
              <a:t>Grand Egyptian Museum: Home to 10,000 artifacts, including treasures of Tutankhamun.</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Pyramids of Giza:</a:t>
            </a:r>
            <a:r>
              <a:rPr lang="en-US" sz="3249">
                <a:solidFill>
                  <a:srgbClr val="3D3D3D"/>
                </a:solidFill>
                <a:latin typeface="Alice's Cake Shop"/>
                <a:ea typeface="Alice's Cake Shop"/>
                <a:cs typeface="Alice's Cake Shop"/>
                <a:sym typeface="Alice's Cake Shop"/>
              </a:rPr>
              <a:t> </a:t>
            </a:r>
          </a:p>
          <a:p>
            <a:pPr algn="l">
              <a:lnSpc>
                <a:spcPts val="4549"/>
              </a:lnSpc>
            </a:pPr>
            <a:r>
              <a:rPr lang="en-US" sz="3249">
                <a:solidFill>
                  <a:srgbClr val="3D3D3D"/>
                </a:solidFill>
                <a:latin typeface="Alice's Cake Shop"/>
                <a:ea typeface="Alice's Cake Shop"/>
                <a:cs typeface="Alice's Cake Shop"/>
                <a:sym typeface="Alice's Cake Shop"/>
              </a:rPr>
              <a:t>One of the Seven Wonders of the Ancient World.</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Great Sphinx: </a:t>
            </a:r>
          </a:p>
          <a:p>
            <a:pPr algn="l">
              <a:lnSpc>
                <a:spcPts val="4549"/>
              </a:lnSpc>
            </a:pPr>
            <a:r>
              <a:rPr lang="en-US" sz="3249">
                <a:solidFill>
                  <a:srgbClr val="3D3D3D"/>
                </a:solidFill>
                <a:latin typeface="Alice's Cake Shop"/>
                <a:ea typeface="Alice's Cake Shop"/>
                <a:cs typeface="Alice's Cake Shop"/>
                <a:sym typeface="Alice's Cake Shop"/>
              </a:rPr>
              <a:t>A symbol of ancient Egypt’s grandeur.</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Afternoon Excursion to Saqqara:</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Step Pyramid: </a:t>
            </a:r>
          </a:p>
          <a:p>
            <a:pPr algn="l">
              <a:lnSpc>
                <a:spcPts val="4549"/>
              </a:lnSpc>
            </a:pPr>
            <a:r>
              <a:rPr lang="en-US" sz="3249">
                <a:solidFill>
                  <a:srgbClr val="3D3D3D"/>
                </a:solidFill>
                <a:latin typeface="Alice's Cake Shop"/>
                <a:ea typeface="Alice's Cake Shop"/>
                <a:cs typeface="Alice's Cake Shop"/>
                <a:sym typeface="Alice's Cake Shop"/>
              </a:rPr>
              <a:t>The world’s oldest pyramid, located in the Saqqara necropolis.</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Dahshur: </a:t>
            </a:r>
          </a:p>
          <a:p>
            <a:pPr algn="l">
              <a:lnSpc>
                <a:spcPts val="4549"/>
              </a:lnSpc>
            </a:pPr>
            <a:r>
              <a:rPr lang="en-US" sz="3249">
                <a:solidFill>
                  <a:srgbClr val="3D3D3D"/>
                </a:solidFill>
                <a:latin typeface="Alice's Cake Shop"/>
                <a:ea typeface="Alice's Cake Shop"/>
                <a:cs typeface="Alice's Cake Shop"/>
                <a:sym typeface="Alice's Cake Shop"/>
              </a:rPr>
              <a:t>Home to the Red Pyramid and the Bent Pyramid.</a:t>
            </a:r>
          </a:p>
          <a:p>
            <a:pPr marL="701674" lvl="1" indent="-350837" algn="l">
              <a:lnSpc>
                <a:spcPts val="4549"/>
              </a:lnSpc>
              <a:buFont typeface="Arial"/>
              <a:buChar char="•"/>
            </a:pPr>
            <a:r>
              <a:rPr lang="en-US" sz="3249">
                <a:solidFill>
                  <a:srgbClr val="000000"/>
                </a:solidFill>
                <a:latin typeface="Alice's Cake Shop"/>
                <a:ea typeface="Alice's Cake Shop"/>
                <a:cs typeface="Alice's Cake Shop"/>
                <a:sym typeface="Alice's Cake Shop"/>
              </a:rPr>
              <a:t>Evening: </a:t>
            </a:r>
          </a:p>
          <a:p>
            <a:pPr algn="l">
              <a:lnSpc>
                <a:spcPts val="4549"/>
              </a:lnSpc>
            </a:pPr>
            <a:r>
              <a:rPr lang="en-US" sz="3249">
                <a:solidFill>
                  <a:srgbClr val="3D3D3D"/>
                </a:solidFill>
                <a:latin typeface="Alice's Cake Shop"/>
                <a:ea typeface="Alice's Cake Shop"/>
                <a:cs typeface="Alice's Cake Shop"/>
                <a:sym typeface="Alice's Cake Shop"/>
              </a:rPr>
              <a:t>Transfer to Cairo Airport for a flight back to Hurghada. Overnight stay in Hurghada.</a:t>
            </a:r>
          </a:p>
          <a:p>
            <a:pPr algn="l">
              <a:lnSpc>
                <a:spcPts val="3742"/>
              </a:lnSpc>
            </a:pPr>
            <a:endParaRPr lang="en-US" sz="3249">
              <a:solidFill>
                <a:srgbClr val="3D3D3D"/>
              </a:solidFill>
              <a:latin typeface="Alice's Cake Shop"/>
              <a:ea typeface="Alice's Cake Shop"/>
              <a:cs typeface="Alice's Cake Shop"/>
              <a:sym typeface="Alice's Cake Shop"/>
            </a:endParaRPr>
          </a:p>
          <a:p>
            <a:pPr algn="l">
              <a:lnSpc>
                <a:spcPts val="5282"/>
              </a:lnSpc>
            </a:pPr>
            <a:endParaRPr lang="en-US" sz="3249">
              <a:solidFill>
                <a:srgbClr val="3D3D3D"/>
              </a:solidFill>
              <a:latin typeface="Alice's Cake Shop"/>
              <a:ea typeface="Alice's Cake Shop"/>
              <a:cs typeface="Alice's Cake Shop"/>
              <a:sym typeface="Alice's Cake Shop"/>
            </a:endParaRPr>
          </a:p>
        </p:txBody>
      </p:sp>
      <p:sp>
        <p:nvSpPr>
          <p:cNvPr id="8" name="Freeform 8"/>
          <p:cNvSpPr/>
          <p:nvPr/>
        </p:nvSpPr>
        <p:spPr>
          <a:xfrm rot="517241">
            <a:off x="16174416" y="6107081"/>
            <a:ext cx="1799719" cy="1199063"/>
          </a:xfrm>
          <a:custGeom>
            <a:avLst/>
            <a:gdLst/>
            <a:ahLst/>
            <a:cxnLst/>
            <a:rect l="l" t="t" r="r" b="b"/>
            <a:pathLst>
              <a:path w="1799719" h="1199063">
                <a:moveTo>
                  <a:pt x="0" y="0"/>
                </a:moveTo>
                <a:lnTo>
                  <a:pt x="1799719" y="0"/>
                </a:lnTo>
                <a:lnTo>
                  <a:pt x="1799719" y="1199062"/>
                </a:lnTo>
                <a:lnTo>
                  <a:pt x="0" y="1199062"/>
                </a:lnTo>
                <a:lnTo>
                  <a:pt x="0" y="0"/>
                </a:lnTo>
                <a:close/>
              </a:path>
            </a:pathLst>
          </a:custGeom>
          <a:blipFill>
            <a:blip r:embed="rId8"/>
            <a:stretch>
              <a:fillRect/>
            </a:stretch>
          </a:blipFill>
        </p:spPr>
        <p:txBody>
          <a:bodyPr/>
          <a:lstStyle/>
          <a:p>
            <a:endParaRPr lang="de-A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777" b="-8777"/>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Freeform 5"/>
          <p:cNvSpPr/>
          <p:nvPr/>
        </p:nvSpPr>
        <p:spPr>
          <a:xfrm>
            <a:off x="10374652" y="305325"/>
            <a:ext cx="8041783" cy="8023193"/>
          </a:xfrm>
          <a:custGeom>
            <a:avLst/>
            <a:gdLst/>
            <a:ahLst/>
            <a:cxnLst/>
            <a:rect l="l" t="t" r="r" b="b"/>
            <a:pathLst>
              <a:path w="8041783" h="8023193">
                <a:moveTo>
                  <a:pt x="0" y="0"/>
                </a:moveTo>
                <a:lnTo>
                  <a:pt x="8041783" y="0"/>
                </a:lnTo>
                <a:lnTo>
                  <a:pt x="8041783" y="8023193"/>
                </a:lnTo>
                <a:lnTo>
                  <a:pt x="0" y="8023193"/>
                </a:lnTo>
                <a:lnTo>
                  <a:pt x="0" y="0"/>
                </a:lnTo>
                <a:close/>
              </a:path>
            </a:pathLst>
          </a:custGeom>
          <a:blipFill>
            <a:blip r:embed="rId7"/>
            <a:stretch>
              <a:fillRect l="-14107" t="-7832" r="-17291"/>
            </a:stretch>
          </a:blipFill>
        </p:spPr>
        <p:txBody>
          <a:bodyPr/>
          <a:lstStyle/>
          <a:p>
            <a:endParaRPr lang="de-AT"/>
          </a:p>
        </p:txBody>
      </p:sp>
      <p:sp>
        <p:nvSpPr>
          <p:cNvPr id="6" name="TextBox 6"/>
          <p:cNvSpPr txBox="1"/>
          <p:nvPr/>
        </p:nvSpPr>
        <p:spPr>
          <a:xfrm>
            <a:off x="686536" y="928843"/>
            <a:ext cx="5369037" cy="3136739"/>
          </a:xfrm>
          <a:prstGeom prst="rect">
            <a:avLst/>
          </a:prstGeom>
        </p:spPr>
        <p:txBody>
          <a:bodyPr lIns="0" tIns="0" rIns="0" bIns="0" rtlCol="0" anchor="t">
            <a:spAutoFit/>
          </a:bodyPr>
          <a:lstStyle/>
          <a:p>
            <a:pPr algn="l">
              <a:lnSpc>
                <a:spcPts val="6094"/>
              </a:lnSpc>
            </a:pPr>
            <a:r>
              <a:rPr lang="en-US" sz="6348">
                <a:solidFill>
                  <a:srgbClr val="FFFFFF"/>
                </a:solidFill>
                <a:latin typeface="The Seasons"/>
                <a:ea typeface="The Seasons"/>
                <a:cs typeface="The Seasons"/>
                <a:sym typeface="The Seasons"/>
              </a:rPr>
              <a:t>Day 7: Hurghada</a:t>
            </a:r>
          </a:p>
          <a:p>
            <a:pPr marL="0" lvl="0" indent="0" algn="l">
              <a:lnSpc>
                <a:spcPts val="6094"/>
              </a:lnSpc>
            </a:pPr>
            <a:endParaRPr lang="en-US" sz="6348">
              <a:solidFill>
                <a:srgbClr val="FFFFFF"/>
              </a:solidFill>
              <a:latin typeface="The Seasons"/>
              <a:ea typeface="The Seasons"/>
              <a:cs typeface="The Seasons"/>
              <a:sym typeface="The Seasons"/>
            </a:endParaRPr>
          </a:p>
          <a:p>
            <a:pPr marL="0" lvl="0" indent="0" algn="l">
              <a:lnSpc>
                <a:spcPts val="6094"/>
              </a:lnSpc>
            </a:pPr>
            <a:endParaRPr lang="en-US" sz="6348">
              <a:solidFill>
                <a:srgbClr val="FFFFFF"/>
              </a:solidFill>
              <a:latin typeface="The Seasons"/>
              <a:ea typeface="The Seasons"/>
              <a:cs typeface="The Seasons"/>
              <a:sym typeface="The Seasons"/>
            </a:endParaRPr>
          </a:p>
        </p:txBody>
      </p:sp>
      <p:sp>
        <p:nvSpPr>
          <p:cNvPr id="7" name="TextBox 7"/>
          <p:cNvSpPr txBox="1"/>
          <p:nvPr/>
        </p:nvSpPr>
        <p:spPr>
          <a:xfrm>
            <a:off x="11332204" y="2710154"/>
            <a:ext cx="3769243" cy="2558456"/>
          </a:xfrm>
          <a:prstGeom prst="rect">
            <a:avLst/>
          </a:prstGeom>
        </p:spPr>
        <p:txBody>
          <a:bodyPr lIns="0" tIns="0" rIns="0" bIns="0" rtlCol="0" anchor="t">
            <a:spAutoFit/>
          </a:bodyPr>
          <a:lstStyle/>
          <a:p>
            <a:pPr marL="771493" lvl="1" indent="-385747" algn="l">
              <a:lnSpc>
                <a:spcPts val="5002"/>
              </a:lnSpc>
              <a:buFont typeface="Arial"/>
              <a:buChar char="•"/>
            </a:pPr>
            <a:r>
              <a:rPr lang="en-US" sz="3573">
                <a:solidFill>
                  <a:srgbClr val="000000"/>
                </a:solidFill>
                <a:latin typeface="Alice's Cake Shop"/>
                <a:ea typeface="Alice's Cake Shop"/>
                <a:cs typeface="Alice's Cake Shop"/>
                <a:sym typeface="Alice's Cake Shop"/>
              </a:rPr>
              <a:t>Free Day:</a:t>
            </a:r>
            <a:r>
              <a:rPr lang="en-US" sz="3573">
                <a:solidFill>
                  <a:srgbClr val="3D3D3D"/>
                </a:solidFill>
                <a:latin typeface="Alice's Cake Shop"/>
                <a:ea typeface="Alice's Cake Shop"/>
                <a:cs typeface="Alice's Cake Shop"/>
                <a:sym typeface="Alice's Cake Shop"/>
              </a:rPr>
              <a:t> </a:t>
            </a:r>
          </a:p>
          <a:p>
            <a:pPr algn="l">
              <a:lnSpc>
                <a:spcPts val="5002"/>
              </a:lnSpc>
            </a:pPr>
            <a:r>
              <a:rPr lang="en-US" sz="3573">
                <a:solidFill>
                  <a:srgbClr val="3D3D3D"/>
                </a:solidFill>
                <a:latin typeface="Alice's Cake Shop"/>
                <a:ea typeface="Alice's Cake Shop"/>
                <a:cs typeface="Alice's Cake Shop"/>
                <a:sym typeface="Alice's Cake Shop"/>
              </a:rPr>
              <a:t>Relax or explore Hurghada at your leisure.</a:t>
            </a:r>
          </a:p>
          <a:p>
            <a:pPr algn="l">
              <a:lnSpc>
                <a:spcPts val="4862"/>
              </a:lnSpc>
            </a:pPr>
            <a:endParaRPr lang="en-US" sz="3573">
              <a:solidFill>
                <a:srgbClr val="3D3D3D"/>
              </a:solidFill>
              <a:latin typeface="Alice's Cake Shop"/>
              <a:ea typeface="Alice's Cake Shop"/>
              <a:cs typeface="Alice's Cake Shop"/>
              <a:sym typeface="Alice's Cake Sho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1111" b="-21111"/>
            </a:stretch>
          </a:blipFill>
        </p:spPr>
        <p:txBody>
          <a:bodyPr/>
          <a:lstStyle/>
          <a:p>
            <a:endParaRPr lang="de-AT"/>
          </a:p>
        </p:txBody>
      </p:sp>
      <p:sp>
        <p:nvSpPr>
          <p:cNvPr id="3" name="Freeform 3"/>
          <p:cNvSpPr/>
          <p:nvPr/>
        </p:nvSpPr>
        <p:spPr>
          <a:xfrm>
            <a:off x="8987692" y="10271760"/>
            <a:ext cx="312615" cy="15240"/>
          </a:xfrm>
          <a:custGeom>
            <a:avLst/>
            <a:gdLst/>
            <a:ahLst/>
            <a:cxnLst/>
            <a:rect l="l" t="t" r="r" b="b"/>
            <a:pathLst>
              <a:path w="312615" h="15240">
                <a:moveTo>
                  <a:pt x="0" y="0"/>
                </a:moveTo>
                <a:lnTo>
                  <a:pt x="312616" y="0"/>
                </a:lnTo>
                <a:lnTo>
                  <a:pt x="312616" y="15240"/>
                </a:lnTo>
                <a:lnTo>
                  <a:pt x="0" y="15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4" name="Freeform 4"/>
          <p:cNvSpPr/>
          <p:nvPr/>
        </p:nvSpPr>
        <p:spPr>
          <a:xfrm flipH="1">
            <a:off x="-3756530" y="9081433"/>
            <a:ext cx="25153360" cy="7591741"/>
          </a:xfrm>
          <a:custGeom>
            <a:avLst/>
            <a:gdLst/>
            <a:ahLst/>
            <a:cxnLst/>
            <a:rect l="l" t="t" r="r" b="b"/>
            <a:pathLst>
              <a:path w="25153360" h="7591741">
                <a:moveTo>
                  <a:pt x="25153360" y="0"/>
                </a:moveTo>
                <a:lnTo>
                  <a:pt x="0" y="0"/>
                </a:lnTo>
                <a:lnTo>
                  <a:pt x="0" y="7591742"/>
                </a:lnTo>
                <a:lnTo>
                  <a:pt x="25153360" y="7591742"/>
                </a:lnTo>
                <a:lnTo>
                  <a:pt x="251533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AT"/>
          </a:p>
        </p:txBody>
      </p:sp>
      <p:sp>
        <p:nvSpPr>
          <p:cNvPr id="5" name="TextBox 5"/>
          <p:cNvSpPr txBox="1"/>
          <p:nvPr/>
        </p:nvSpPr>
        <p:spPr>
          <a:xfrm>
            <a:off x="730697" y="643232"/>
            <a:ext cx="5369037" cy="3136739"/>
          </a:xfrm>
          <a:prstGeom prst="rect">
            <a:avLst/>
          </a:prstGeom>
        </p:spPr>
        <p:txBody>
          <a:bodyPr lIns="0" tIns="0" rIns="0" bIns="0" rtlCol="0" anchor="t">
            <a:spAutoFit/>
          </a:bodyPr>
          <a:lstStyle/>
          <a:p>
            <a:pPr algn="l">
              <a:lnSpc>
                <a:spcPts val="6094"/>
              </a:lnSpc>
            </a:pPr>
            <a:r>
              <a:rPr lang="en-US" sz="6348">
                <a:solidFill>
                  <a:srgbClr val="FFFFFF"/>
                </a:solidFill>
                <a:latin typeface="The Seasons"/>
                <a:ea typeface="The Seasons"/>
                <a:cs typeface="The Seasons"/>
                <a:sym typeface="The Seasons"/>
              </a:rPr>
              <a:t>Day 8: Departure</a:t>
            </a:r>
          </a:p>
          <a:p>
            <a:pPr algn="l">
              <a:lnSpc>
                <a:spcPts val="6094"/>
              </a:lnSpc>
            </a:pPr>
            <a:endParaRPr lang="en-US" sz="6348">
              <a:solidFill>
                <a:srgbClr val="FFFFFF"/>
              </a:solidFill>
              <a:latin typeface="The Seasons"/>
              <a:ea typeface="The Seasons"/>
              <a:cs typeface="The Seasons"/>
              <a:sym typeface="The Seasons"/>
            </a:endParaRPr>
          </a:p>
          <a:p>
            <a:pPr marL="0" lvl="0" indent="0" algn="l">
              <a:lnSpc>
                <a:spcPts val="6094"/>
              </a:lnSpc>
            </a:pPr>
            <a:endParaRPr lang="en-US" sz="6348">
              <a:solidFill>
                <a:srgbClr val="FFFFFF"/>
              </a:solidFill>
              <a:latin typeface="The Seasons"/>
              <a:ea typeface="The Seasons"/>
              <a:cs typeface="The Seasons"/>
              <a:sym typeface="The Seasons"/>
            </a:endParaRPr>
          </a:p>
        </p:txBody>
      </p:sp>
      <p:sp>
        <p:nvSpPr>
          <p:cNvPr id="6" name="Freeform 6"/>
          <p:cNvSpPr/>
          <p:nvPr/>
        </p:nvSpPr>
        <p:spPr>
          <a:xfrm>
            <a:off x="5718784" y="3947922"/>
            <a:ext cx="8041783" cy="8023193"/>
          </a:xfrm>
          <a:custGeom>
            <a:avLst/>
            <a:gdLst/>
            <a:ahLst/>
            <a:cxnLst/>
            <a:rect l="l" t="t" r="r" b="b"/>
            <a:pathLst>
              <a:path w="8041783" h="8023193">
                <a:moveTo>
                  <a:pt x="0" y="0"/>
                </a:moveTo>
                <a:lnTo>
                  <a:pt x="8041783" y="0"/>
                </a:lnTo>
                <a:lnTo>
                  <a:pt x="8041783" y="8023193"/>
                </a:lnTo>
                <a:lnTo>
                  <a:pt x="0" y="8023193"/>
                </a:lnTo>
                <a:lnTo>
                  <a:pt x="0" y="0"/>
                </a:lnTo>
                <a:close/>
              </a:path>
            </a:pathLst>
          </a:custGeom>
          <a:blipFill>
            <a:blip r:embed="rId7"/>
            <a:stretch>
              <a:fillRect l="-14107" t="-7832" r="-17291"/>
            </a:stretch>
          </a:blipFill>
        </p:spPr>
        <p:txBody>
          <a:bodyPr/>
          <a:lstStyle/>
          <a:p>
            <a:endParaRPr lang="de-AT"/>
          </a:p>
        </p:txBody>
      </p:sp>
      <p:sp>
        <p:nvSpPr>
          <p:cNvPr id="7" name="TextBox 7"/>
          <p:cNvSpPr txBox="1"/>
          <p:nvPr/>
        </p:nvSpPr>
        <p:spPr>
          <a:xfrm>
            <a:off x="7487121" y="6330274"/>
            <a:ext cx="4505109" cy="2838790"/>
          </a:xfrm>
          <a:prstGeom prst="rect">
            <a:avLst/>
          </a:prstGeom>
        </p:spPr>
        <p:txBody>
          <a:bodyPr lIns="0" tIns="0" rIns="0" bIns="0" rtlCol="0" anchor="t">
            <a:spAutoFit/>
          </a:bodyPr>
          <a:lstStyle/>
          <a:p>
            <a:pPr marL="706725" lvl="1" indent="-353362" algn="l">
              <a:lnSpc>
                <a:spcPts val="4582"/>
              </a:lnSpc>
              <a:buFont typeface="Arial"/>
              <a:buChar char="•"/>
            </a:pPr>
            <a:r>
              <a:rPr lang="en-US" sz="3273" dirty="0">
                <a:solidFill>
                  <a:srgbClr val="000000"/>
                </a:solidFill>
                <a:latin typeface="Alice's Cake Shop"/>
                <a:ea typeface="Alice's Cake Shop"/>
                <a:cs typeface="Alice's Cake Shop"/>
                <a:sym typeface="Alice's Cake Shop"/>
              </a:rPr>
              <a:t>Departure: </a:t>
            </a:r>
          </a:p>
          <a:p>
            <a:pPr algn="l">
              <a:lnSpc>
                <a:spcPts val="4582"/>
              </a:lnSpc>
            </a:pPr>
            <a:r>
              <a:rPr lang="en-US" sz="3273" dirty="0">
                <a:solidFill>
                  <a:srgbClr val="3D3D3D"/>
                </a:solidFill>
                <a:latin typeface="Alice's Cake Shop"/>
                <a:ea typeface="Alice's Cake Shop"/>
                <a:cs typeface="Alice's Cake Shop"/>
                <a:sym typeface="Alice's Cake Shop"/>
              </a:rPr>
              <a:t>After </a:t>
            </a:r>
            <a:r>
              <a:rPr lang="en-US" sz="3273" dirty="0" err="1">
                <a:solidFill>
                  <a:srgbClr val="3D3D3D"/>
                </a:solidFill>
                <a:latin typeface="Alice's Cake Shop"/>
                <a:ea typeface="Alice's Cake Shop"/>
                <a:cs typeface="Alice's Cake Shop"/>
                <a:sym typeface="Alice's Cake Shop"/>
              </a:rPr>
              <a:t>Breakfast:Transfer</a:t>
            </a:r>
            <a:r>
              <a:rPr lang="en-US" sz="3273" dirty="0">
                <a:solidFill>
                  <a:srgbClr val="3D3D3D"/>
                </a:solidFill>
                <a:latin typeface="Alice's Cake Shop"/>
                <a:ea typeface="Alice's Cake Shop"/>
                <a:cs typeface="Alice's Cake Shop"/>
                <a:sym typeface="Alice's Cake Shop"/>
              </a:rPr>
              <a:t> to </a:t>
            </a:r>
            <a:r>
              <a:rPr lang="en-US" sz="3273" dirty="0" err="1">
                <a:solidFill>
                  <a:srgbClr val="3D3D3D"/>
                </a:solidFill>
                <a:latin typeface="Alice's Cake Shop"/>
                <a:ea typeface="Alice's Cake Shop"/>
                <a:cs typeface="Alice's Cake Shop"/>
                <a:sym typeface="Alice's Cake Shop"/>
              </a:rPr>
              <a:t>Hurghada</a:t>
            </a:r>
            <a:r>
              <a:rPr lang="en-US" sz="3273" dirty="0">
                <a:solidFill>
                  <a:srgbClr val="3D3D3D"/>
                </a:solidFill>
                <a:latin typeface="Alice's Cake Shop"/>
                <a:ea typeface="Alice's Cake Shop"/>
                <a:cs typeface="Alice's Cake Shop"/>
                <a:sym typeface="Alice's Cake Shop"/>
              </a:rPr>
              <a:t> Airport for a direct flight to your homeland.</a:t>
            </a:r>
          </a:p>
          <a:p>
            <a:pPr algn="l">
              <a:lnSpc>
                <a:spcPts val="4442"/>
              </a:lnSpc>
            </a:pPr>
            <a:endParaRPr lang="en-US" sz="3273" dirty="0">
              <a:solidFill>
                <a:srgbClr val="3D3D3D"/>
              </a:solidFill>
              <a:latin typeface="Alice's Cake Shop"/>
              <a:ea typeface="Alice's Cake Shop"/>
              <a:cs typeface="Alice's Cake Shop"/>
              <a:sym typeface="Alice's Cake Sho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b6d50f11-2948-4504-b85a-3bd8bed9a0fc}" enabled="1" method="Standard" siteId="{a8f2ac6f-681f-4361-b51f-c85d86014a17}" contentBits="2" removed="0"/>
</clbl:labelList>
</file>

<file path=docProps/app.xml><?xml version="1.0" encoding="utf-8"?>
<Properties xmlns="http://schemas.openxmlformats.org/officeDocument/2006/extended-properties" xmlns:vt="http://schemas.openxmlformats.org/officeDocument/2006/docPropsVTypes">
  <TotalTime>6</TotalTime>
  <Words>648</Words>
  <Application>Microsoft Office PowerPoint</Application>
  <PresentationFormat>Custom</PresentationFormat>
  <Paragraphs>114</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Open Sans</vt:lpstr>
      <vt:lpstr>The Seasons</vt:lpstr>
      <vt:lpstr>Brittany</vt:lpstr>
      <vt:lpstr>Arial</vt:lpstr>
      <vt:lpstr>Alice's Cake Shop</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Yellow Modern Indonesia Travel Presentation</dc:title>
  <cp:lastModifiedBy>Omar Amr elzeer hassan</cp:lastModifiedBy>
  <cp:revision>3</cp:revision>
  <dcterms:created xsi:type="dcterms:W3CDTF">2006-08-16T00:00:00Z</dcterms:created>
  <dcterms:modified xsi:type="dcterms:W3CDTF">2025-02-15T19:58:12Z</dcterms:modified>
  <dc:identifier>DAGfMMXzZqQ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Internal</vt:lpwstr>
  </property>
</Properties>
</file>