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Brittany" charset="1" panose="00000000000000000000"/>
      <p:regular r:id="rId14"/>
    </p:embeddedFont>
    <p:embeddedFont>
      <p:font typeface="The Seasons" charset="1" panose="00000000000000000000"/>
      <p:regular r:id="rId15"/>
    </p:embeddedFont>
    <p:embeddedFont>
      <p:font typeface="Open Sans" charset="1" panose="020B0606030504020204"/>
      <p:regular r:id="rId16"/>
    </p:embeddedFont>
    <p:embeddedFont>
      <p:font typeface="Alice's Cake Shop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21.jpe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3.jpeg" Type="http://schemas.openxmlformats.org/officeDocument/2006/relationships/image"/><Relationship Id="rId5" Target="../media/image24.jpeg" Type="http://schemas.openxmlformats.org/officeDocument/2006/relationships/image"/><Relationship Id="rId6" Target="../media/image25.png" Type="http://schemas.openxmlformats.org/officeDocument/2006/relationships/image"/><Relationship Id="rId7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7259627"/>
            <a:chOff x="0" y="0"/>
            <a:chExt cx="1444978" cy="573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44978" cy="573600"/>
            </a:xfrm>
            <a:custGeom>
              <a:avLst/>
              <a:gdLst/>
              <a:ahLst/>
              <a:cxnLst/>
              <a:rect r="r" b="b" t="t" l="l"/>
              <a:pathLst>
                <a:path h="573600" w="1444978">
                  <a:moveTo>
                    <a:pt x="0" y="0"/>
                  </a:moveTo>
                  <a:lnTo>
                    <a:pt x="1444978" y="0"/>
                  </a:lnTo>
                  <a:lnTo>
                    <a:pt x="1444978" y="573600"/>
                  </a:lnTo>
                  <a:lnTo>
                    <a:pt x="0" y="573600"/>
                  </a:lnTo>
                  <a:close/>
                </a:path>
              </a:pathLst>
            </a:custGeom>
            <a:blipFill>
              <a:blip r:embed="rId2"/>
              <a:stretch>
                <a:fillRect l="0" t="-20764" r="0" b="-20764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-3713143" y="5204758"/>
            <a:ext cx="25153360" cy="7591741"/>
          </a:xfrm>
          <a:custGeom>
            <a:avLst/>
            <a:gdLst/>
            <a:ahLst/>
            <a:cxnLst/>
            <a:rect r="r" b="b" t="t" l="l"/>
            <a:pathLst>
              <a:path h="7591741" w="25153360">
                <a:moveTo>
                  <a:pt x="25153360" y="0"/>
                </a:moveTo>
                <a:lnTo>
                  <a:pt x="0" y="0"/>
                </a:lnTo>
                <a:lnTo>
                  <a:pt x="0" y="7591742"/>
                </a:lnTo>
                <a:lnTo>
                  <a:pt x="25153360" y="7591742"/>
                </a:lnTo>
                <a:lnTo>
                  <a:pt x="251533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142094">
            <a:off x="10149876" y="9362227"/>
            <a:ext cx="10246049" cy="3092444"/>
          </a:xfrm>
          <a:custGeom>
            <a:avLst/>
            <a:gdLst/>
            <a:ahLst/>
            <a:cxnLst/>
            <a:rect r="r" b="b" t="t" l="l"/>
            <a:pathLst>
              <a:path h="3092444" w="10246049">
                <a:moveTo>
                  <a:pt x="0" y="3092444"/>
                </a:moveTo>
                <a:lnTo>
                  <a:pt x="10246048" y="3092444"/>
                </a:lnTo>
                <a:lnTo>
                  <a:pt x="10246048" y="0"/>
                </a:lnTo>
                <a:lnTo>
                  <a:pt x="0" y="0"/>
                </a:lnTo>
                <a:lnTo>
                  <a:pt x="0" y="309244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-609682">
            <a:off x="11307447" y="4472605"/>
            <a:ext cx="2376725" cy="2761065"/>
            <a:chOff x="0" y="0"/>
            <a:chExt cx="546608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7"/>
              <a:stretch>
                <a:fillRect l="-22131" t="0" r="-22131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3165996" y="4381809"/>
            <a:ext cx="2376725" cy="2761065"/>
            <a:chOff x="0" y="0"/>
            <a:chExt cx="546608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8"/>
              <a:stretch>
                <a:fillRect l="-14077" t="0" r="-14077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494531">
            <a:off x="14792378" y="4381809"/>
            <a:ext cx="2376725" cy="2761065"/>
            <a:chOff x="0" y="0"/>
            <a:chExt cx="546608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-2083" r="0" b="-2083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1" id="21"/>
          <p:cNvSpPr txBox="true"/>
          <p:nvPr/>
        </p:nvSpPr>
        <p:spPr>
          <a:xfrm rot="-190670">
            <a:off x="1372286" y="6015169"/>
            <a:ext cx="10868488" cy="178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3"/>
              </a:lnSpc>
            </a:pPr>
            <a:r>
              <a:rPr lang="en-US" sz="6480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Explore the Timeless Wonders of:</a:t>
            </a:r>
          </a:p>
          <a:p>
            <a:pPr algn="l">
              <a:lnSpc>
                <a:spcPts val="6933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6943553"/>
            <a:ext cx="13427010" cy="235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991"/>
              </a:lnSpc>
            </a:pPr>
            <a:r>
              <a:rPr lang="en-US" sz="16814">
                <a:solidFill>
                  <a:srgbClr val="FAB335"/>
                </a:solidFill>
                <a:latin typeface="The Seasons"/>
                <a:ea typeface="The Seasons"/>
                <a:cs typeface="The Seasons"/>
                <a:sym typeface="The Seasons"/>
              </a:rPr>
              <a:t>CAIRO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606742" y="8784483"/>
            <a:ext cx="3156713" cy="394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49"/>
              </a:lnSpc>
              <a:spcBef>
                <a:spcPct val="0"/>
              </a:spcBef>
            </a:pPr>
            <a:r>
              <a:rPr lang="en-US" sz="239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February 2025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31572" y="9385146"/>
            <a:ext cx="9348991" cy="398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33"/>
              </a:lnSpc>
              <a:spcBef>
                <a:spcPct val="0"/>
              </a:spcBef>
            </a:pPr>
            <a:r>
              <a:rPr lang="en-US" sz="2309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"CITY OF A THOUSAND MINARETS"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8283084" y="8592913"/>
            <a:ext cx="2505598" cy="1409399"/>
          </a:xfrm>
          <a:custGeom>
            <a:avLst/>
            <a:gdLst/>
            <a:ahLst/>
            <a:cxnLst/>
            <a:rect r="r" b="b" t="t" l="l"/>
            <a:pathLst>
              <a:path h="1409399" w="2505598">
                <a:moveTo>
                  <a:pt x="0" y="0"/>
                </a:moveTo>
                <a:lnTo>
                  <a:pt x="2505598" y="0"/>
                </a:lnTo>
                <a:lnTo>
                  <a:pt x="2505598" y="1409399"/>
                </a:lnTo>
                <a:lnTo>
                  <a:pt x="0" y="14093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333569" y="9608229"/>
            <a:ext cx="2605832" cy="589892"/>
          </a:xfrm>
          <a:custGeom>
            <a:avLst/>
            <a:gdLst/>
            <a:ahLst/>
            <a:cxnLst/>
            <a:rect r="r" b="b" t="t" l="l"/>
            <a:pathLst>
              <a:path h="589892" w="2605832">
                <a:moveTo>
                  <a:pt x="0" y="0"/>
                </a:moveTo>
                <a:lnTo>
                  <a:pt x="2605832" y="0"/>
                </a:lnTo>
                <a:lnTo>
                  <a:pt x="2605832" y="589891"/>
                </a:lnTo>
                <a:lnTo>
                  <a:pt x="0" y="5898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87692" y="10271760"/>
            <a:ext cx="312615" cy="15240"/>
          </a:xfrm>
          <a:custGeom>
            <a:avLst/>
            <a:gdLst/>
            <a:ahLst/>
            <a:cxnLst/>
            <a:rect r="r" b="b" t="t" l="l"/>
            <a:pathLst>
              <a:path h="15240" w="312615">
                <a:moveTo>
                  <a:pt x="0" y="0"/>
                </a:moveTo>
                <a:lnTo>
                  <a:pt x="312616" y="0"/>
                </a:lnTo>
                <a:lnTo>
                  <a:pt x="312616" y="15240"/>
                </a:lnTo>
                <a:lnTo>
                  <a:pt x="0" y="15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3756530" y="9081433"/>
            <a:ext cx="25153360" cy="7591741"/>
          </a:xfrm>
          <a:custGeom>
            <a:avLst/>
            <a:gdLst/>
            <a:ahLst/>
            <a:cxnLst/>
            <a:rect r="r" b="b" t="t" l="l"/>
            <a:pathLst>
              <a:path h="7591741" w="25153360">
                <a:moveTo>
                  <a:pt x="25153360" y="0"/>
                </a:moveTo>
                <a:lnTo>
                  <a:pt x="0" y="0"/>
                </a:lnTo>
                <a:lnTo>
                  <a:pt x="0" y="7591742"/>
                </a:lnTo>
                <a:lnTo>
                  <a:pt x="25153360" y="7591742"/>
                </a:lnTo>
                <a:lnTo>
                  <a:pt x="251533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27525" y="2580974"/>
            <a:ext cx="5369037" cy="4679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Day 1: </a:t>
            </a:r>
          </a:p>
          <a:p>
            <a:pPr algn="l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Travel </a:t>
            </a:r>
          </a:p>
          <a:p>
            <a:pPr algn="l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to Cairo</a:t>
            </a:r>
          </a:p>
          <a:p>
            <a:pPr algn="l" marL="1370726" indent="-685363" lvl="1">
              <a:lnSpc>
                <a:spcPts val="6094"/>
              </a:lnSpc>
              <a:buFont typeface="Arial"/>
              <a:buChar char="•"/>
            </a:pPr>
          </a:p>
          <a:p>
            <a:pPr algn="l">
              <a:lnSpc>
                <a:spcPts val="6094"/>
              </a:lnSpc>
            </a:pPr>
          </a:p>
          <a:p>
            <a:pPr algn="l" marL="0" indent="0" lvl="0">
              <a:lnSpc>
                <a:spcPts val="6094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399109" y="3410094"/>
            <a:ext cx="6812435" cy="7096286"/>
          </a:xfrm>
          <a:custGeom>
            <a:avLst/>
            <a:gdLst/>
            <a:ahLst/>
            <a:cxnLst/>
            <a:rect r="r" b="b" t="t" l="l"/>
            <a:pathLst>
              <a:path h="7096286" w="6812435">
                <a:moveTo>
                  <a:pt x="0" y="0"/>
                </a:moveTo>
                <a:lnTo>
                  <a:pt x="6812435" y="0"/>
                </a:lnTo>
                <a:lnTo>
                  <a:pt x="6812435" y="7096286"/>
                </a:lnTo>
                <a:lnTo>
                  <a:pt x="0" y="70962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896562" y="5355745"/>
            <a:ext cx="5912336" cy="4511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sz="3249">
                <a:solidFill>
                  <a:srgbClr val="7F9793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Welcome to Egypt!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Arrival: Meet your guide upon arrival in Cairo.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Hotel Transfer: Check-in, enjoy dinner, and relax.</a:t>
            </a:r>
          </a:p>
          <a:p>
            <a:pPr algn="l">
              <a:lnSpc>
                <a:spcPts val="3216"/>
              </a:lnSpc>
            </a:pPr>
          </a:p>
          <a:p>
            <a:pPr algn="l">
              <a:lnSpc>
                <a:spcPts val="3216"/>
              </a:lnSpc>
            </a:pPr>
          </a:p>
          <a:p>
            <a:pPr algn="l">
              <a:lnSpc>
                <a:spcPts val="3216"/>
              </a:lnSpc>
            </a:pPr>
          </a:p>
          <a:p>
            <a:pPr algn="l">
              <a:lnSpc>
                <a:spcPts val="3118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87692" y="10271760"/>
            <a:ext cx="312615" cy="15240"/>
          </a:xfrm>
          <a:custGeom>
            <a:avLst/>
            <a:gdLst/>
            <a:ahLst/>
            <a:cxnLst/>
            <a:rect r="r" b="b" t="t" l="l"/>
            <a:pathLst>
              <a:path h="15240" w="312615">
                <a:moveTo>
                  <a:pt x="0" y="0"/>
                </a:moveTo>
                <a:lnTo>
                  <a:pt x="312616" y="0"/>
                </a:lnTo>
                <a:lnTo>
                  <a:pt x="312616" y="15240"/>
                </a:lnTo>
                <a:lnTo>
                  <a:pt x="0" y="15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3756530" y="9081433"/>
            <a:ext cx="25153360" cy="7591741"/>
          </a:xfrm>
          <a:custGeom>
            <a:avLst/>
            <a:gdLst/>
            <a:ahLst/>
            <a:cxnLst/>
            <a:rect r="r" b="b" t="t" l="l"/>
            <a:pathLst>
              <a:path h="7591741" w="25153360">
                <a:moveTo>
                  <a:pt x="25153360" y="0"/>
                </a:moveTo>
                <a:lnTo>
                  <a:pt x="0" y="0"/>
                </a:lnTo>
                <a:lnTo>
                  <a:pt x="0" y="7591742"/>
                </a:lnTo>
                <a:lnTo>
                  <a:pt x="25153360" y="7591742"/>
                </a:lnTo>
                <a:lnTo>
                  <a:pt x="251533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86536" y="928843"/>
            <a:ext cx="5369037" cy="822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Introduction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399109" y="-487526"/>
            <a:ext cx="10554149" cy="10993906"/>
          </a:xfrm>
          <a:custGeom>
            <a:avLst/>
            <a:gdLst/>
            <a:ahLst/>
            <a:cxnLst/>
            <a:rect r="r" b="b" t="t" l="l"/>
            <a:pathLst>
              <a:path h="10993906" w="10554149">
                <a:moveTo>
                  <a:pt x="0" y="0"/>
                </a:moveTo>
                <a:lnTo>
                  <a:pt x="10554150" y="0"/>
                </a:lnTo>
                <a:lnTo>
                  <a:pt x="10554150" y="10993906"/>
                </a:lnTo>
                <a:lnTo>
                  <a:pt x="0" y="109939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251827" y="393285"/>
            <a:ext cx="8184437" cy="947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1493" indent="-385747" lvl="1">
              <a:lnSpc>
                <a:spcPts val="5002"/>
              </a:lnSpc>
              <a:buFont typeface="Arial"/>
              <a:buChar char="•"/>
            </a:pPr>
            <a:r>
              <a:rPr lang="en-US" sz="3573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Capital of Egypt: </a:t>
            </a:r>
          </a:p>
          <a:p>
            <a:pPr algn="l">
              <a:lnSpc>
                <a:spcPts val="5002"/>
              </a:lnSpc>
            </a:pPr>
            <a:r>
              <a:rPr lang="en-US" sz="3573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Largest city in the country and one of the most populous in the Middle East and Africa.</a:t>
            </a:r>
          </a:p>
          <a:p>
            <a:pPr algn="l" marL="771493" indent="-385747" lvl="1">
              <a:lnSpc>
                <a:spcPts val="5002"/>
              </a:lnSpc>
              <a:buFont typeface="Arial"/>
              <a:buChar char="•"/>
            </a:pPr>
            <a:r>
              <a:rPr lang="en-US" sz="3573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Location: </a:t>
            </a:r>
          </a:p>
          <a:p>
            <a:pPr algn="l">
              <a:lnSpc>
                <a:spcPts val="5002"/>
              </a:lnSpc>
            </a:pPr>
            <a:r>
              <a:rPr lang="en-US" sz="3573">
                <a:solidFill>
                  <a:srgbClr val="737373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Eastern bank of the Nile River in northeastern Egypt.</a:t>
            </a:r>
          </a:p>
          <a:p>
            <a:pPr algn="l" marL="771493" indent="-385747" lvl="1">
              <a:lnSpc>
                <a:spcPts val="5002"/>
              </a:lnSpc>
              <a:buFont typeface="Arial"/>
              <a:buChar char="•"/>
            </a:pPr>
            <a:r>
              <a:rPr lang="en-US" sz="3573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Nickname: </a:t>
            </a:r>
          </a:p>
          <a:p>
            <a:pPr algn="l">
              <a:lnSpc>
                <a:spcPts val="5002"/>
              </a:lnSpc>
            </a:pPr>
            <a:r>
              <a:rPr lang="en-US" sz="3573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"City of a Thousand Minarets" due to its numerous historic Islamic mosques and monuments.</a:t>
            </a:r>
          </a:p>
          <a:p>
            <a:pPr algn="l" marL="771493" indent="-385747" lvl="1">
              <a:lnSpc>
                <a:spcPts val="5002"/>
              </a:lnSpc>
              <a:buFont typeface="Arial"/>
              <a:buChar char="•"/>
            </a:pPr>
            <a:r>
              <a:rPr lang="en-US" sz="3573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Blend of Cultures: </a:t>
            </a:r>
          </a:p>
          <a:p>
            <a:pPr algn="l">
              <a:lnSpc>
                <a:spcPts val="5002"/>
              </a:lnSpc>
            </a:pPr>
            <a:r>
              <a:rPr lang="en-US" sz="3573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Islamic culture, ancient history, and modern urban life.</a:t>
            </a:r>
          </a:p>
          <a:p>
            <a:pPr algn="l" marL="771493" indent="-385747" lvl="1">
              <a:lnSpc>
                <a:spcPts val="5002"/>
              </a:lnSpc>
              <a:buFont typeface="Arial"/>
              <a:buChar char="•"/>
            </a:pPr>
            <a:r>
              <a:rPr lang="en-US" sz="3573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Historical Significance:</a:t>
            </a:r>
            <a:r>
              <a:rPr lang="en-US" sz="3573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</a:t>
            </a:r>
          </a:p>
          <a:p>
            <a:pPr algn="l">
              <a:lnSpc>
                <a:spcPts val="5002"/>
              </a:lnSpc>
            </a:pPr>
            <a:r>
              <a:rPr lang="en-US" sz="3573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Established in the 10th century AD by the Fatimids, named Al-Qahira ("The Victorious").</a:t>
            </a:r>
          </a:p>
          <a:p>
            <a:pPr algn="l">
              <a:lnSpc>
                <a:spcPts val="5002"/>
              </a:lnSpc>
            </a:pPr>
          </a:p>
          <a:p>
            <a:pPr algn="l">
              <a:lnSpc>
                <a:spcPts val="4862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" r="0" b="-6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87692" y="10271760"/>
            <a:ext cx="312615" cy="15240"/>
          </a:xfrm>
          <a:custGeom>
            <a:avLst/>
            <a:gdLst/>
            <a:ahLst/>
            <a:cxnLst/>
            <a:rect r="r" b="b" t="t" l="l"/>
            <a:pathLst>
              <a:path h="15240" w="312615">
                <a:moveTo>
                  <a:pt x="0" y="0"/>
                </a:moveTo>
                <a:lnTo>
                  <a:pt x="312616" y="0"/>
                </a:lnTo>
                <a:lnTo>
                  <a:pt x="312616" y="15240"/>
                </a:lnTo>
                <a:lnTo>
                  <a:pt x="0" y="15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86536" y="928843"/>
            <a:ext cx="5369037" cy="3136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Day 2: Exploring Cairo</a:t>
            </a:r>
          </a:p>
          <a:p>
            <a:pPr algn="l" marL="0" indent="0" lvl="0">
              <a:lnSpc>
                <a:spcPts val="6094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785107" y="-468963"/>
            <a:ext cx="9502893" cy="9898847"/>
          </a:xfrm>
          <a:custGeom>
            <a:avLst/>
            <a:gdLst/>
            <a:ahLst/>
            <a:cxnLst/>
            <a:rect r="r" b="b" t="t" l="l"/>
            <a:pathLst>
              <a:path h="9898847" w="9502893">
                <a:moveTo>
                  <a:pt x="0" y="0"/>
                </a:moveTo>
                <a:lnTo>
                  <a:pt x="9502893" y="0"/>
                </a:lnTo>
                <a:lnTo>
                  <a:pt x="9502893" y="9898847"/>
                </a:lnTo>
                <a:lnTo>
                  <a:pt x="0" y="98988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444335" y="155575"/>
            <a:ext cx="8184437" cy="984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  <a:r>
              <a:rPr lang="en-US" sz="3249">
                <a:solidFill>
                  <a:srgbClr val="004AAD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Morning: </a:t>
            </a:r>
          </a:p>
          <a:p>
            <a:pPr algn="l">
              <a:lnSpc>
                <a:spcPts val="4549"/>
              </a:lnSpc>
            </a:pP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After breakfast, meet your guide and start your journey through Cairo.</a:t>
            </a:r>
          </a:p>
          <a:p>
            <a:pPr algn="l">
              <a:lnSpc>
                <a:spcPts val="4829"/>
              </a:lnSpc>
            </a:pPr>
          </a:p>
          <a:p>
            <a:pPr algn="l">
              <a:lnSpc>
                <a:spcPts val="4829"/>
              </a:lnSpc>
            </a:pPr>
            <a:r>
              <a:rPr lang="en-US" sz="3449">
                <a:solidFill>
                  <a:srgbClr val="D03957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National Museum of Egyptian Civilization (NMEC)</a:t>
            </a:r>
          </a:p>
          <a:p>
            <a:pPr algn="l" marL="1403349" indent="-467783" lvl="2">
              <a:lnSpc>
                <a:spcPts val="4549"/>
              </a:lnSpc>
              <a:buFont typeface="Arial"/>
              <a:buChar char="⚬"/>
            </a:pP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Op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ened in 2017: Showcases Egypt’s rich heritage from prehistoric times to the modern era.</a:t>
            </a:r>
          </a:p>
          <a:p>
            <a:pPr algn="l" marL="1403349" indent="-467783" lvl="2">
              <a:lnSpc>
                <a:spcPts val="4549"/>
              </a:lnSpc>
              <a:buFont typeface="Arial"/>
              <a:buChar char="⚬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Exhibits:</a:t>
            </a:r>
          </a:p>
          <a:p>
            <a:pPr algn="l" marL="2105023" indent="-526256" lvl="3">
              <a:lnSpc>
                <a:spcPts val="4549"/>
              </a:lnSpc>
              <a:buFont typeface="Arial"/>
              <a:buChar char="￭"/>
            </a:pP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Chronology Section: Timeline of Egypt’s history.</a:t>
            </a:r>
          </a:p>
          <a:p>
            <a:pPr algn="l" marL="2105023" indent="-526256" lvl="3">
              <a:lnSpc>
                <a:spcPts val="4549"/>
              </a:lnSpc>
              <a:buFont typeface="Arial"/>
              <a:buChar char="￭"/>
            </a:pP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Thematic Section: Highlights aspects of Egyptian civilizations.</a:t>
            </a:r>
          </a:p>
          <a:p>
            <a:pPr algn="l" marL="2105023" indent="-526256" lvl="3">
              <a:lnSpc>
                <a:spcPts val="4549"/>
              </a:lnSpc>
              <a:buFont typeface="Arial"/>
              <a:buChar char="￭"/>
            </a:pP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Royal Mummies Gallery: Fea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tures 22 mummies of ancient Egyptian monarchs.</a:t>
            </a:r>
          </a:p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87692" y="10271760"/>
            <a:ext cx="312615" cy="15240"/>
          </a:xfrm>
          <a:custGeom>
            <a:avLst/>
            <a:gdLst/>
            <a:ahLst/>
            <a:cxnLst/>
            <a:rect r="r" b="b" t="t" l="l"/>
            <a:pathLst>
              <a:path h="15240" w="312615">
                <a:moveTo>
                  <a:pt x="0" y="0"/>
                </a:moveTo>
                <a:lnTo>
                  <a:pt x="312616" y="0"/>
                </a:lnTo>
                <a:lnTo>
                  <a:pt x="312616" y="15240"/>
                </a:lnTo>
                <a:lnTo>
                  <a:pt x="0" y="15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86536" y="928843"/>
            <a:ext cx="5369037" cy="3136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Day 2: Exploring Cairo</a:t>
            </a:r>
          </a:p>
          <a:p>
            <a:pPr algn="l" marL="0" indent="0" lvl="0">
              <a:lnSpc>
                <a:spcPts val="6094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764926" y="-487526"/>
            <a:ext cx="9188333" cy="9571180"/>
          </a:xfrm>
          <a:custGeom>
            <a:avLst/>
            <a:gdLst/>
            <a:ahLst/>
            <a:cxnLst/>
            <a:rect r="r" b="b" t="t" l="l"/>
            <a:pathLst>
              <a:path h="9571180" w="9188333">
                <a:moveTo>
                  <a:pt x="0" y="0"/>
                </a:moveTo>
                <a:lnTo>
                  <a:pt x="9188333" y="0"/>
                </a:lnTo>
                <a:lnTo>
                  <a:pt x="9188333" y="9571180"/>
                </a:lnTo>
                <a:lnTo>
                  <a:pt x="0" y="95711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483637" y="652618"/>
            <a:ext cx="8184437" cy="810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</a:p>
          <a:p>
            <a:pPr algn="l">
              <a:lnSpc>
                <a:spcPts val="4969"/>
              </a:lnSpc>
            </a:pPr>
            <a:r>
              <a:rPr lang="en-US" sz="3549">
                <a:solidFill>
                  <a:srgbClr val="D03957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Old Cairo: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Historic Sites:</a:t>
            </a:r>
          </a:p>
          <a:p>
            <a:pPr algn="l" marL="1403349" indent="-467783" lvl="2">
              <a:lnSpc>
                <a:spcPts val="4549"/>
              </a:lnSpc>
              <a:buFont typeface="Arial"/>
              <a:buChar char="⚬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Al-Azhar Mosque: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One of the oldest and most significant Islamic mosques and universities.</a:t>
            </a:r>
          </a:p>
          <a:p>
            <a:pPr algn="l" marL="1403349" indent="-467783" lvl="2">
              <a:lnSpc>
                <a:spcPts val="4549"/>
              </a:lnSpc>
              <a:buFont typeface="Arial"/>
              <a:buChar char="⚬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Mosque of Sultan Hassan: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Famous for its massive architecture.</a:t>
            </a:r>
          </a:p>
          <a:p>
            <a:pPr algn="l" marL="1403349" indent="-467783" lvl="2">
              <a:lnSpc>
                <a:spcPts val="4549"/>
              </a:lnSpc>
              <a:buFont typeface="Arial"/>
              <a:buChar char="⚬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Mosque of Ibn Tulun: 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Oldest surviving mosque in Cairo.</a:t>
            </a:r>
          </a:p>
          <a:p>
            <a:pPr algn="l" marL="1403349" indent="-467783" lvl="2">
              <a:lnSpc>
                <a:spcPts val="4549"/>
              </a:lnSpc>
              <a:buFont typeface="Arial"/>
              <a:buChar char="⚬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The Hanging Church: 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One of the oldest Christian churches in Egypt.</a:t>
            </a:r>
          </a:p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87692" y="10271760"/>
            <a:ext cx="312615" cy="15240"/>
          </a:xfrm>
          <a:custGeom>
            <a:avLst/>
            <a:gdLst/>
            <a:ahLst/>
            <a:cxnLst/>
            <a:rect r="r" b="b" t="t" l="l"/>
            <a:pathLst>
              <a:path h="15240" w="312615">
                <a:moveTo>
                  <a:pt x="0" y="0"/>
                </a:moveTo>
                <a:lnTo>
                  <a:pt x="312616" y="0"/>
                </a:lnTo>
                <a:lnTo>
                  <a:pt x="312616" y="15240"/>
                </a:lnTo>
                <a:lnTo>
                  <a:pt x="0" y="15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1061" y="315371"/>
            <a:ext cx="9889994" cy="5717850"/>
          </a:xfrm>
          <a:custGeom>
            <a:avLst/>
            <a:gdLst/>
            <a:ahLst/>
            <a:cxnLst/>
            <a:rect r="r" b="b" t="t" l="l"/>
            <a:pathLst>
              <a:path h="5717850" w="9889994">
                <a:moveTo>
                  <a:pt x="0" y="0"/>
                </a:moveTo>
                <a:lnTo>
                  <a:pt x="9889994" y="0"/>
                </a:lnTo>
                <a:lnTo>
                  <a:pt x="9889994" y="5717850"/>
                </a:lnTo>
                <a:lnTo>
                  <a:pt x="0" y="5717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141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80420" y="6197975"/>
            <a:ext cx="6363580" cy="3597974"/>
          </a:xfrm>
          <a:custGeom>
            <a:avLst/>
            <a:gdLst/>
            <a:ahLst/>
            <a:cxnLst/>
            <a:rect r="r" b="b" t="t" l="l"/>
            <a:pathLst>
              <a:path h="3597974" w="6363580">
                <a:moveTo>
                  <a:pt x="0" y="0"/>
                </a:moveTo>
                <a:lnTo>
                  <a:pt x="6363580" y="0"/>
                </a:lnTo>
                <a:lnTo>
                  <a:pt x="6363580" y="3597974"/>
                </a:lnTo>
                <a:lnTo>
                  <a:pt x="0" y="35979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86536" y="928843"/>
            <a:ext cx="5369037" cy="3136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Day 2: Exploring Cairo</a:t>
            </a:r>
          </a:p>
          <a:p>
            <a:pPr algn="l" marL="0" indent="0" lvl="0">
              <a:lnSpc>
                <a:spcPts val="6094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141616" y="-353453"/>
            <a:ext cx="10554149" cy="10993906"/>
          </a:xfrm>
          <a:custGeom>
            <a:avLst/>
            <a:gdLst/>
            <a:ahLst/>
            <a:cxnLst/>
            <a:rect r="r" b="b" t="t" l="l"/>
            <a:pathLst>
              <a:path h="10993906" w="10554149">
                <a:moveTo>
                  <a:pt x="0" y="0"/>
                </a:moveTo>
                <a:lnTo>
                  <a:pt x="10554149" y="0"/>
                </a:lnTo>
                <a:lnTo>
                  <a:pt x="10554149" y="10993906"/>
                </a:lnTo>
                <a:lnTo>
                  <a:pt x="0" y="109939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0" y="1085852"/>
            <a:ext cx="7673837" cy="1033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Citadel of Salah El-Din: 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Medieval Fortress: Built to defend against Crusaders.</a:t>
            </a:r>
          </a:p>
          <a:p>
            <a:pPr algn="l" marL="1403349" indent="-467783" lvl="2">
              <a:lnSpc>
                <a:spcPts val="4549"/>
              </a:lnSpc>
              <a:buFont typeface="Arial"/>
              <a:buChar char="⚬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Mosque of Muhammad Ali: 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19th-century Ottoman-style mosque.</a:t>
            </a:r>
          </a:p>
          <a:p>
            <a:pPr algn="l" marL="1403349" indent="-467783" lvl="2">
              <a:lnSpc>
                <a:spcPts val="4549"/>
              </a:lnSpc>
              <a:buFont typeface="Arial"/>
              <a:buChar char="⚬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An-Nasir Muhammad Mosque: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Notable for its unique minarets.</a:t>
            </a:r>
          </a:p>
          <a:p>
            <a:pPr algn="l" marL="1403349" indent="-467783" lvl="2">
              <a:lnSpc>
                <a:spcPts val="4549"/>
              </a:lnSpc>
              <a:buFont typeface="Arial"/>
              <a:buChar char="⚬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Khan El-Khalili Bazaar: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Historic Market, established in the 14th century.</a:t>
            </a:r>
          </a:p>
          <a:p>
            <a:pPr algn="l" marL="1403349" indent="-467783" lvl="2">
              <a:lnSpc>
                <a:spcPts val="4549"/>
              </a:lnSpc>
              <a:buFont typeface="Arial"/>
              <a:buChar char="⚬"/>
            </a:pP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Shopping: Jewelry, spices, textiles, lamps, and souvenirs.</a:t>
            </a:r>
          </a:p>
          <a:p>
            <a:pPr algn="l">
              <a:lnSpc>
                <a:spcPts val="4549"/>
              </a:lnSpc>
            </a:pPr>
            <a:r>
              <a:rPr lang="en-US" sz="3249">
                <a:solidFill>
                  <a:srgbClr val="004AAD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Evening: </a:t>
            </a:r>
          </a:p>
          <a:p>
            <a:pPr algn="l">
              <a:lnSpc>
                <a:spcPts val="4549"/>
              </a:lnSpc>
            </a:pP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Return to the hotel for dinner and free time.</a:t>
            </a:r>
          </a:p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99109" y="-487526"/>
            <a:ext cx="10554149" cy="10993906"/>
          </a:xfrm>
          <a:custGeom>
            <a:avLst/>
            <a:gdLst/>
            <a:ahLst/>
            <a:cxnLst/>
            <a:rect r="r" b="b" t="t" l="l"/>
            <a:pathLst>
              <a:path h="10993906" w="10554149">
                <a:moveTo>
                  <a:pt x="0" y="0"/>
                </a:moveTo>
                <a:lnTo>
                  <a:pt x="10554150" y="0"/>
                </a:lnTo>
                <a:lnTo>
                  <a:pt x="10554150" y="10993906"/>
                </a:lnTo>
                <a:lnTo>
                  <a:pt x="0" y="109939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87692" y="10271760"/>
            <a:ext cx="312615" cy="15240"/>
          </a:xfrm>
          <a:custGeom>
            <a:avLst/>
            <a:gdLst/>
            <a:ahLst/>
            <a:cxnLst/>
            <a:rect r="r" b="b" t="t" l="l"/>
            <a:pathLst>
              <a:path h="15240" w="312615">
                <a:moveTo>
                  <a:pt x="0" y="0"/>
                </a:moveTo>
                <a:lnTo>
                  <a:pt x="312616" y="0"/>
                </a:lnTo>
                <a:lnTo>
                  <a:pt x="312616" y="15240"/>
                </a:lnTo>
                <a:lnTo>
                  <a:pt x="0" y="15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478233" y="240283"/>
            <a:ext cx="12465925" cy="7979615"/>
          </a:xfrm>
          <a:custGeom>
            <a:avLst/>
            <a:gdLst/>
            <a:ahLst/>
            <a:cxnLst/>
            <a:rect r="r" b="b" t="t" l="l"/>
            <a:pathLst>
              <a:path h="7979615" w="12465925">
                <a:moveTo>
                  <a:pt x="0" y="0"/>
                </a:moveTo>
                <a:lnTo>
                  <a:pt x="12465925" y="0"/>
                </a:lnTo>
                <a:lnTo>
                  <a:pt x="12465925" y="7979615"/>
                </a:lnTo>
                <a:lnTo>
                  <a:pt x="0" y="7979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3033" r="0" b="-2303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23027" y="6251789"/>
            <a:ext cx="2952164" cy="1968109"/>
          </a:xfrm>
          <a:custGeom>
            <a:avLst/>
            <a:gdLst/>
            <a:ahLst/>
            <a:cxnLst/>
            <a:rect r="r" b="b" t="t" l="l"/>
            <a:pathLst>
              <a:path h="1968109" w="2952164">
                <a:moveTo>
                  <a:pt x="0" y="0"/>
                </a:moveTo>
                <a:lnTo>
                  <a:pt x="2952164" y="0"/>
                </a:lnTo>
                <a:lnTo>
                  <a:pt x="2952164" y="1968109"/>
                </a:lnTo>
                <a:lnTo>
                  <a:pt x="0" y="19681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223079"/>
            <a:ext cx="6780698" cy="3908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Day 3: </a:t>
            </a:r>
          </a:p>
          <a:p>
            <a:pPr algn="l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The Giza </a:t>
            </a:r>
          </a:p>
          <a:p>
            <a:pPr algn="l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and Saqqara Pyramids</a:t>
            </a:r>
          </a:p>
          <a:p>
            <a:pPr algn="l" marL="0" indent="0" lvl="0">
              <a:lnSpc>
                <a:spcPts val="6094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9300308" y="-247232"/>
            <a:ext cx="8305222" cy="1262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  <a:r>
              <a:rPr lang="en-US" sz="3249">
                <a:solidFill>
                  <a:srgbClr val="004AAD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Morning: 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After breakfast, meet your guide and explore the Giza Plateau and Saqqara necropolis.</a:t>
            </a:r>
          </a:p>
          <a:p>
            <a:pPr algn="l">
              <a:lnSpc>
                <a:spcPts val="4549"/>
              </a:lnSpc>
            </a:pPr>
            <a:r>
              <a:rPr lang="en-US" sz="3249">
                <a:solidFill>
                  <a:srgbClr val="D03957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Pyramids of Giza: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Great Pyramid of Khufu: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Largest of the three pyramids, built around 2570 BC.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Pyramid of Khafre: 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Notable for its well-preserved limestone casing at the top.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Pyramid of Menkaure: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Smallest of the three pyramids, originally covered in red granite.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Great Sphinx: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Colossal statue of a lion with a human head.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D03957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Saqqara: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Step Pyramid of Djoser: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First stone pyramid in history, designed by Imhotep.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Pyramid of Teti: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Known for its Pyramid Texts.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Mastabas:</a:t>
            </a: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Lavish tombs of high officials with intricate reliefs.</a:t>
            </a:r>
          </a:p>
          <a:p>
            <a:pPr algn="l">
              <a:lnSpc>
                <a:spcPts val="4549"/>
              </a:lnSpc>
            </a:pPr>
            <a:r>
              <a:rPr lang="en-US" sz="3249">
                <a:solidFill>
                  <a:srgbClr val="004AAD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Evening: </a:t>
            </a:r>
          </a:p>
          <a:p>
            <a:pPr algn="l" marL="701674" indent="-350837" lvl="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Return to the hotel for dinner and relaxation.</a:t>
            </a:r>
          </a:p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</a:p>
          <a:p>
            <a:pPr algn="l">
              <a:lnSpc>
                <a:spcPts val="454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87692" y="10271760"/>
            <a:ext cx="312615" cy="15240"/>
          </a:xfrm>
          <a:custGeom>
            <a:avLst/>
            <a:gdLst/>
            <a:ahLst/>
            <a:cxnLst/>
            <a:rect r="r" b="b" t="t" l="l"/>
            <a:pathLst>
              <a:path h="15240" w="312615">
                <a:moveTo>
                  <a:pt x="0" y="0"/>
                </a:moveTo>
                <a:lnTo>
                  <a:pt x="312616" y="0"/>
                </a:lnTo>
                <a:lnTo>
                  <a:pt x="312616" y="15240"/>
                </a:lnTo>
                <a:lnTo>
                  <a:pt x="0" y="15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011220"/>
            <a:ext cx="10572708" cy="4022757"/>
          </a:xfrm>
          <a:custGeom>
            <a:avLst/>
            <a:gdLst/>
            <a:ahLst/>
            <a:cxnLst/>
            <a:rect r="r" b="b" t="t" l="l"/>
            <a:pathLst>
              <a:path h="4022757" w="10572708">
                <a:moveTo>
                  <a:pt x="0" y="0"/>
                </a:moveTo>
                <a:lnTo>
                  <a:pt x="10572708" y="0"/>
                </a:lnTo>
                <a:lnTo>
                  <a:pt x="10572708" y="4022757"/>
                </a:lnTo>
                <a:lnTo>
                  <a:pt x="0" y="40227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7521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77843" y="233158"/>
            <a:ext cx="7576952" cy="5778062"/>
          </a:xfrm>
          <a:custGeom>
            <a:avLst/>
            <a:gdLst/>
            <a:ahLst/>
            <a:cxnLst/>
            <a:rect r="r" b="b" t="t" l="l"/>
            <a:pathLst>
              <a:path h="5778062" w="7576952">
                <a:moveTo>
                  <a:pt x="0" y="0"/>
                </a:moveTo>
                <a:lnTo>
                  <a:pt x="7576952" y="0"/>
                </a:lnTo>
                <a:lnTo>
                  <a:pt x="7576952" y="5778062"/>
                </a:lnTo>
                <a:lnTo>
                  <a:pt x="0" y="57780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9153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08514" y="7368161"/>
            <a:ext cx="2181190" cy="2550909"/>
          </a:xfrm>
          <a:custGeom>
            <a:avLst/>
            <a:gdLst/>
            <a:ahLst/>
            <a:cxnLst/>
            <a:rect r="r" b="b" t="t" l="l"/>
            <a:pathLst>
              <a:path h="2550909" w="2181190">
                <a:moveTo>
                  <a:pt x="0" y="0"/>
                </a:moveTo>
                <a:lnTo>
                  <a:pt x="2181190" y="0"/>
                </a:lnTo>
                <a:lnTo>
                  <a:pt x="2181190" y="2550908"/>
                </a:lnTo>
                <a:lnTo>
                  <a:pt x="0" y="2550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4369" r="0" b="-1382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399109" y="-487526"/>
            <a:ext cx="10554149" cy="10993906"/>
          </a:xfrm>
          <a:custGeom>
            <a:avLst/>
            <a:gdLst/>
            <a:ahLst/>
            <a:cxnLst/>
            <a:rect r="r" b="b" t="t" l="l"/>
            <a:pathLst>
              <a:path h="10993906" w="10554149">
                <a:moveTo>
                  <a:pt x="0" y="0"/>
                </a:moveTo>
                <a:lnTo>
                  <a:pt x="10554150" y="0"/>
                </a:lnTo>
                <a:lnTo>
                  <a:pt x="10554150" y="10993906"/>
                </a:lnTo>
                <a:lnTo>
                  <a:pt x="0" y="109939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1943" y="1480572"/>
            <a:ext cx="6780698" cy="3136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Day 4: </a:t>
            </a:r>
          </a:p>
          <a:p>
            <a:pPr algn="l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Memphis </a:t>
            </a:r>
          </a:p>
          <a:p>
            <a:pPr algn="l">
              <a:lnSpc>
                <a:spcPts val="6094"/>
              </a:lnSpc>
            </a:pPr>
            <a:r>
              <a:rPr lang="en-US" sz="6348">
                <a:solidFill>
                  <a:srgbClr val="FFFFFF"/>
                </a:solidFill>
                <a:latin typeface="The Seasons"/>
                <a:ea typeface="The Seasons"/>
                <a:cs typeface="The Seasons"/>
                <a:sym typeface="The Seasons"/>
              </a:rPr>
              <a:t>and Dahshur</a:t>
            </a:r>
          </a:p>
          <a:p>
            <a:pPr algn="l" marL="0" indent="0" lvl="0">
              <a:lnSpc>
                <a:spcPts val="6094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687740" y="-123825"/>
            <a:ext cx="8546701" cy="1209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60"/>
              </a:lnSpc>
            </a:pPr>
          </a:p>
          <a:p>
            <a:pPr algn="l">
              <a:lnSpc>
                <a:spcPts val="4360"/>
              </a:lnSpc>
            </a:pPr>
            <a:r>
              <a:rPr lang="en-US" sz="3114">
                <a:solidFill>
                  <a:srgbClr val="004AAD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Morning: </a:t>
            </a:r>
          </a:p>
          <a:p>
            <a:pPr algn="l">
              <a:lnSpc>
                <a:spcPts val="4360"/>
              </a:lnSpc>
            </a:pPr>
            <a:r>
              <a:rPr lang="en-US" sz="3114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After breakfast, meet your guide and explore Memphis and Dahshur.</a:t>
            </a:r>
          </a:p>
          <a:p>
            <a:pPr algn="l">
              <a:lnSpc>
                <a:spcPts val="4360"/>
              </a:lnSpc>
            </a:pPr>
            <a:r>
              <a:rPr lang="en-US" sz="3114">
                <a:solidFill>
                  <a:srgbClr val="D03957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Memphis:</a:t>
            </a:r>
          </a:p>
          <a:p>
            <a:pPr algn="l" marL="672476" indent="-336238" lvl="1">
              <a:lnSpc>
                <a:spcPts val="4360"/>
              </a:lnSpc>
              <a:buFont typeface="Arial"/>
              <a:buChar char="•"/>
            </a:pPr>
            <a:r>
              <a:rPr lang="en-US" sz="3114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Ancient Capital:</a:t>
            </a:r>
            <a:r>
              <a:rPr lang="en-US" sz="3114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Founded around 3100 BC by Pharaoh Narmer.</a:t>
            </a:r>
          </a:p>
          <a:p>
            <a:pPr algn="l" marL="1344953" indent="-448318" lvl="2">
              <a:lnSpc>
                <a:spcPts val="4360"/>
              </a:lnSpc>
              <a:buFont typeface="Arial"/>
              <a:buChar char="⚬"/>
            </a:pPr>
            <a:r>
              <a:rPr lang="en-US" sz="3114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Key Attractions:</a:t>
            </a:r>
          </a:p>
          <a:p>
            <a:pPr algn="l" marL="2017429" indent="-504357" lvl="3">
              <a:lnSpc>
                <a:spcPts val="4360"/>
              </a:lnSpc>
              <a:buFont typeface="Arial"/>
              <a:buChar char="￭"/>
            </a:pPr>
            <a:r>
              <a:rPr lang="en-US" sz="3114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Colossal Statue of Ramesses II:</a:t>
            </a:r>
            <a:r>
              <a:rPr lang="en-US" sz="3114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10-meter-tall masterpiece.</a:t>
            </a:r>
          </a:p>
          <a:p>
            <a:pPr algn="l" marL="2017429" indent="-504357" lvl="3">
              <a:lnSpc>
                <a:spcPts val="4360"/>
              </a:lnSpc>
              <a:buFont typeface="Arial"/>
              <a:buChar char="￭"/>
            </a:pPr>
            <a:r>
              <a:rPr lang="en-US" sz="3114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Alabaster Sphinx:</a:t>
            </a:r>
            <a:r>
              <a:rPr lang="en-US" sz="3114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4-meter-high statue carved from a single piece of alabaster.</a:t>
            </a:r>
          </a:p>
          <a:p>
            <a:pPr algn="l">
              <a:lnSpc>
                <a:spcPts val="4360"/>
              </a:lnSpc>
            </a:pPr>
            <a:r>
              <a:rPr lang="en-US" sz="3114">
                <a:solidFill>
                  <a:srgbClr val="D03957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Dahshur:</a:t>
            </a:r>
          </a:p>
          <a:p>
            <a:pPr algn="l" marL="672476" indent="-336238" lvl="1">
              <a:lnSpc>
                <a:spcPts val="4360"/>
              </a:lnSpc>
              <a:buFont typeface="Arial"/>
              <a:buChar char="•"/>
            </a:pPr>
            <a:r>
              <a:rPr lang="en-US" sz="3114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Bent Pyramid: </a:t>
            </a:r>
            <a:r>
              <a:rPr lang="en-US" sz="3114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Distinctive shape due to a change in angle during construction.</a:t>
            </a:r>
          </a:p>
          <a:p>
            <a:pPr algn="l" marL="672476" indent="-336238" lvl="1">
              <a:lnSpc>
                <a:spcPts val="4360"/>
              </a:lnSpc>
              <a:buFont typeface="Arial"/>
              <a:buChar char="•"/>
            </a:pPr>
            <a:r>
              <a:rPr lang="en-US" sz="3114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Red Pyramid: </a:t>
            </a:r>
            <a:r>
              <a:rPr lang="en-US" sz="3114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First true smooth-sided pyramid.</a:t>
            </a:r>
          </a:p>
          <a:p>
            <a:pPr algn="l" marL="672476" indent="-336238" lvl="1">
              <a:lnSpc>
                <a:spcPts val="4360"/>
              </a:lnSpc>
              <a:buFont typeface="Arial"/>
              <a:buChar char="•"/>
            </a:pPr>
            <a:r>
              <a:rPr lang="en-US" sz="3114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Black Pyramid:</a:t>
            </a:r>
            <a:r>
              <a:rPr lang="en-US" sz="3114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Built during the Middle Kingdom, now collapsed but significant.</a:t>
            </a:r>
          </a:p>
          <a:p>
            <a:pPr algn="l">
              <a:lnSpc>
                <a:spcPts val="4360"/>
              </a:lnSpc>
            </a:pPr>
            <a:r>
              <a:rPr lang="en-US" sz="3114">
                <a:solidFill>
                  <a:srgbClr val="004AAD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Evening: </a:t>
            </a:r>
          </a:p>
          <a:p>
            <a:pPr algn="l">
              <a:lnSpc>
                <a:spcPts val="4360"/>
              </a:lnSpc>
            </a:pPr>
            <a:r>
              <a:rPr lang="en-US" sz="3114">
                <a:solidFill>
                  <a:srgbClr val="545454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Transfer to the airport for departure from Cairo.</a:t>
            </a:r>
          </a:p>
          <a:p>
            <a:pPr algn="l">
              <a:lnSpc>
                <a:spcPts val="4360"/>
              </a:lnSpc>
            </a:pPr>
          </a:p>
          <a:p>
            <a:pPr algn="l">
              <a:lnSpc>
                <a:spcPts val="4360"/>
              </a:lnSpc>
            </a:pPr>
          </a:p>
          <a:p>
            <a:pPr algn="l">
              <a:lnSpc>
                <a:spcPts val="4360"/>
              </a:lnSpc>
            </a:pPr>
          </a:p>
          <a:p>
            <a:pPr algn="l">
              <a:lnSpc>
                <a:spcPts val="436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DAGfNLrtut0</dc:identifier>
  <dcterms:modified xsi:type="dcterms:W3CDTF">2011-08-01T06:04:30Z</dcterms:modified>
  <cp:revision>1</cp:revision>
  <dc:title>Cairo presentation</dc:title>
</cp:coreProperties>
</file>